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1" r:id="rId4"/>
    <p:sldMasterId id="2147483650" r:id="rId5"/>
  </p:sldMasterIdLst>
  <p:notesMasterIdLst>
    <p:notesMasterId r:id="rId33"/>
  </p:notesMasterIdLst>
  <p:sldIdLst>
    <p:sldId id="257" r:id="rId6"/>
    <p:sldId id="265" r:id="rId7"/>
    <p:sldId id="266" r:id="rId8"/>
    <p:sldId id="258" r:id="rId9"/>
    <p:sldId id="262" r:id="rId10"/>
    <p:sldId id="264" r:id="rId11"/>
    <p:sldId id="263" r:id="rId12"/>
    <p:sldId id="269" r:id="rId13"/>
    <p:sldId id="280" r:id="rId14"/>
    <p:sldId id="271" r:id="rId15"/>
    <p:sldId id="260" r:id="rId16"/>
    <p:sldId id="259" r:id="rId17"/>
    <p:sldId id="272" r:id="rId18"/>
    <p:sldId id="281" r:id="rId19"/>
    <p:sldId id="282" r:id="rId20"/>
    <p:sldId id="283" r:id="rId21"/>
    <p:sldId id="284" r:id="rId22"/>
    <p:sldId id="277" r:id="rId23"/>
    <p:sldId id="278" r:id="rId24"/>
    <p:sldId id="279" r:id="rId25"/>
    <p:sldId id="285" r:id="rId26"/>
    <p:sldId id="287" r:id="rId27"/>
    <p:sldId id="286" r:id="rId28"/>
    <p:sldId id="270" r:id="rId29"/>
    <p:sldId id="268" r:id="rId30"/>
    <p:sldId id="288" r:id="rId31"/>
    <p:sldId id="289" r:id="rId32"/>
  </p:sldIdLst>
  <p:sldSz cx="12192000" cy="6858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Montserrat" panose="00000500000000000000" pitchFamily="2" charset="0"/>
      <p:regular r:id="rId38"/>
      <p:bold r:id="rId39"/>
      <p:italic r:id="rId40"/>
      <p:boldItalic r:id="rId41"/>
    </p:embeddedFont>
    <p:embeddedFont>
      <p:font typeface="Montserrat ExtraLight" panose="00000300000000000000" pitchFamily="2" charset="0"/>
      <p:regular r:id="rId42"/>
      <p:italic r:id="rId43"/>
    </p:embeddedFont>
    <p:embeddedFont>
      <p:font typeface="Montserrat Light" panose="00000400000000000000" pitchFamily="2" charset="0"/>
      <p:regular r:id="rId44"/>
      <p:italic r:id="rId45"/>
    </p:embeddedFont>
    <p:embeddedFont>
      <p:font typeface="Montserrat Medium" panose="00000600000000000000" pitchFamily="2" charset="0"/>
      <p:regular r:id="rId46"/>
      <p:italic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9570E3-9DCA-0F49-9D60-2E9B2EB1A8F8}" v="1505" dt="2019-03-13T03:53:46.427"/>
    <p1510:client id="{896EC4C1-9B21-4289-BA6F-F2EB5DBF9EBD}" v="620" dt="2019-03-13T14:48:28.447"/>
    <p1510:client id="{7D946A78-7596-416C-A4A2-08FC2BDD1765}" v="516" dt="2019-03-13T14:55:22.3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5464" autoAdjust="0"/>
  </p:normalViewPr>
  <p:slideViewPr>
    <p:cSldViewPr snapToGrid="0">
      <p:cViewPr varScale="1">
        <p:scale>
          <a:sx n="63" d="100"/>
          <a:sy n="63" d="100"/>
        </p:scale>
        <p:origin x="23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3.fntdata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11.fntdata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B591B-1E3A-0D40-96D2-D5EE1DFFFAA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DF2BB-8E70-E94E-96A4-BD655A140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16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DF2BB-8E70-E94E-96A4-BD655A140B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7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DF2BB-8E70-E94E-96A4-BD655A140B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19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4C838-F77C-1F4B-8430-31094B736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BCDC9-8FF7-7D44-8BB4-A2886DBABC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72186-76D8-7847-9328-A828641A8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B454-DA74-B34D-A93E-4E034C1E5EE4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A1902-CBE1-494D-A5E7-88AAC7D4F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2E3DE-72E1-A744-B2BB-A0E66881A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C132-B00B-824C-AF49-287AFF5EF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4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Click="0" advTm="30000"/>
    </mc:Choice>
    <mc:Fallback xmlns="">
      <p:transition spd="slow" advClick="0" advTm="3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FA630-4ACF-3748-8A97-7C2723BD0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C8D863-4FE7-C845-8023-2A261E04D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5488A-01D5-CF49-B237-A42E47040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B454-DA74-B34D-A93E-4E034C1E5EE4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85618-5121-5949-A01E-81F5776EF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FBC36-ACED-D04B-AEDD-5B8DA774C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C132-B00B-824C-AF49-287AFF5EF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0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Click="0" advTm="30000"/>
    </mc:Choice>
    <mc:Fallback xmlns="">
      <p:transition spd="slow" advClick="0" advTm="3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356794-A6D5-2C49-8DC0-355F7C51C3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45C490-4CDE-0542-B155-FF8775062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522BA-E52E-444E-9EC5-1EC581210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B454-DA74-B34D-A93E-4E034C1E5EE4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3E2D7-43AE-D04C-926C-46A1372BF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CDA9E-D79A-3E4F-BEFE-DE8650984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C132-B00B-824C-AF49-287AFF5EF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6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Click="0" advTm="30000"/>
    </mc:Choice>
    <mc:Fallback xmlns="">
      <p:transition spd="slow" advClick="0" advTm="3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D1B79-728B-9648-B8CF-9404A2DBE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6BC082-35E8-FE49-A4EE-D0F3D0415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5B4FB-1360-7D44-A591-CDA7D07921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A5C139-4D53-1A4A-B379-2EA18070039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6DE8E-3FD2-134A-8D0F-689963C01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453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FDC35-5127-F749-967B-2EB9104AD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A5300E-B5F3-694D-AC13-619F93FB9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Click="0" advTm="30000"/>
    </mc:Choice>
    <mc:Fallback xmlns="">
      <p:transition spd="slow" advClick="0" advTm="3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E54CF-8A87-9347-ABDC-A2D518F7B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AF57-E8D8-6047-8E36-D72D2736C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3F4AE-1634-E141-934A-329A04132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B454-DA74-B34D-A93E-4E034C1E5EE4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7A1DE-82CE-1943-A8D5-C61E7570E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B469C-2C19-EA45-A13D-D6163667F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C132-B00B-824C-AF49-287AFF5EF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2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Click="0" advTm="30000"/>
    </mc:Choice>
    <mc:Fallback xmlns="">
      <p:transition spd="slow" advClick="0" advTm="3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D0FA0-21B0-8742-B97A-9E21C657C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CA7F8-1577-A646-B431-10FE610F4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BE18E-7F21-5645-9128-4E5375253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B454-DA74-B34D-A93E-4E034C1E5EE4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75D1D-3A04-8C45-ADF5-112CCD6C5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769D0-859D-2A40-8EC0-D1DE7BC15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C132-B00B-824C-AF49-287AFF5EF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0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Click="0" advTm="30000"/>
    </mc:Choice>
    <mc:Fallback xmlns="">
      <p:transition spd="slow" advClick="0" advTm="3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12ECD-8F59-E345-83FF-7AB28A40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BCFCE-3E6D-AB4F-835E-8A9D9FF05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6E266D-284E-2147-A92C-308C670E5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E990D-C475-444A-A1AC-3DB891BE3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B454-DA74-B34D-A93E-4E034C1E5EE4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7807BA-718A-7A48-A056-47BAA8370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2A82F-0B81-1741-9747-F6E8A0283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C132-B00B-824C-AF49-287AFF5EF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0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Click="0" advTm="30000"/>
    </mc:Choice>
    <mc:Fallback xmlns="">
      <p:transition spd="slow" advClick="0" advTm="3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884F0-04B6-3D40-8FB5-167189C3F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BAC3E-BB42-7841-9CE8-1F7824690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798D67-77B1-F341-9588-CA80E4488A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AB190E-A235-354B-B7FC-B9EF69CC10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96BCD7-A181-9646-BB51-874332A15C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17336D-256E-2D4E-98C8-E74D98AA7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B454-DA74-B34D-A93E-4E034C1E5EE4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379A88-CD5E-104D-A106-B9E5A0AC9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EDDD86-3138-E741-BB8C-F7C20A028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C132-B00B-824C-AF49-287AFF5EF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2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Click="0" advTm="30000"/>
    </mc:Choice>
    <mc:Fallback xmlns="">
      <p:transition spd="slow" advClick="0" advTm="3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6818D-5DB0-A64B-A544-BFBFD54C8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BA2ACE-477C-5646-9D21-13117FAD4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B454-DA74-B34D-A93E-4E034C1E5EE4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5D0431-8A2C-574D-A0E7-F052146B8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E66128-3B90-C048-9322-564A73CD0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C132-B00B-824C-AF49-287AFF5EF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2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Click="0" advTm="30000"/>
    </mc:Choice>
    <mc:Fallback xmlns="">
      <p:transition spd="slow" advClick="0" advTm="3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C6CB95-A7BE-074C-A7A3-2E1090CAA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B454-DA74-B34D-A93E-4E034C1E5EE4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873656-0974-6B4B-92C8-11AFA31E2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6DDDE-845F-A640-9866-DC38264F4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C132-B00B-824C-AF49-287AFF5EF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6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Click="0" advTm="30000"/>
    </mc:Choice>
    <mc:Fallback xmlns="">
      <p:transition spd="slow" advClick="0" advTm="3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D0E10-87DD-2D4D-A8D2-50050F12B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8143E-0E1E-A140-9626-03F9FD851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08C94C-9B7D-8548-8350-8FCF426EB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16117-C803-8A4A-AD51-144CA8864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B454-DA74-B34D-A93E-4E034C1E5EE4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00A6E9-80BB-264B-8A52-3A780DF85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AAF553-7E44-0F4D-A626-07B3E70E6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C132-B00B-824C-AF49-287AFF5EF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4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Click="0" advTm="30000"/>
    </mc:Choice>
    <mc:Fallback xmlns="">
      <p:transition spd="slow" advClick="0" advTm="3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212A5-B57A-8249-A694-1B094313B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53254-C951-934F-8F6C-703F31E717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4A96F0-3F8D-E54B-815A-14CEC49485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CCD9DF-C5E9-184D-8D67-A18A43C60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B454-DA74-B34D-A93E-4E034C1E5EE4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C9B2E-B238-E64A-896E-F7E3477D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08EB3-D185-7146-9EC8-1A52ABA31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C132-B00B-824C-AF49-287AFF5EF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4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Click="0" advTm="30000"/>
    </mc:Choice>
    <mc:Fallback xmlns="">
      <p:transition spd="slow" advClick="0" advTm="3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234265C-0E09-4D89-858A-70834061681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8851"/>
            <a:ext cx="12192000" cy="684914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C40AAD-CFFC-374D-BABF-DE7367AF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81408-582D-CC44-AC2D-F8D54B7EE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7A845-8735-4842-B0D6-E97C4F3424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FB454-DA74-B34D-A93E-4E034C1E5EE4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26616-6D86-4145-8FF2-66F9467C23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CA00A-7F6D-E24A-9C8D-220597D158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DC132-B00B-824C-AF49-287AFF5EFC1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53273F-0513-6E4A-A8E2-D292FA055A2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729216" y="540910"/>
            <a:ext cx="1905720" cy="28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mc:AlternateContent xmlns:mc="http://schemas.openxmlformats.org/markup-compatibility/2006" xmlns:p14="http://schemas.microsoft.com/office/powerpoint/2010/main">
    <mc:Choice Requires="p14">
      <p:transition spd="slow" p14:dur="30000" advClick="0" advTm="30000"/>
    </mc:Choice>
    <mc:Fallback xmlns="">
      <p:transition spd="slow" advClick="0" advTm="3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0693FF7-FAEF-4BF3-8D74-DACACA08F5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8851"/>
            <a:ext cx="12192000" cy="684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7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30000" advClick="0" advTm="30000"/>
    </mc:Choice>
    <mc:Fallback xmlns="">
      <p:transition spd="slow" advClick="0" advTm="3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9" Type="http://schemas.openxmlformats.org/officeDocument/2006/relationships/image" Target="../media/image60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34" Type="http://schemas.openxmlformats.org/officeDocument/2006/relationships/image" Target="../media/image55.png"/><Relationship Id="rId42" Type="http://schemas.openxmlformats.org/officeDocument/2006/relationships/image" Target="../media/image63.png"/><Relationship Id="rId47" Type="http://schemas.openxmlformats.org/officeDocument/2006/relationships/image" Target="../media/image68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33" Type="http://schemas.openxmlformats.org/officeDocument/2006/relationships/image" Target="../media/image54.png"/><Relationship Id="rId38" Type="http://schemas.openxmlformats.org/officeDocument/2006/relationships/image" Target="../media/image59.png"/><Relationship Id="rId46" Type="http://schemas.openxmlformats.org/officeDocument/2006/relationships/image" Target="../media/image67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29" Type="http://schemas.openxmlformats.org/officeDocument/2006/relationships/image" Target="../media/image50.png"/><Relationship Id="rId41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32" Type="http://schemas.openxmlformats.org/officeDocument/2006/relationships/image" Target="../media/image53.png"/><Relationship Id="rId37" Type="http://schemas.openxmlformats.org/officeDocument/2006/relationships/image" Target="../media/image58.png"/><Relationship Id="rId40" Type="http://schemas.openxmlformats.org/officeDocument/2006/relationships/image" Target="../media/image61.png"/><Relationship Id="rId45" Type="http://schemas.openxmlformats.org/officeDocument/2006/relationships/image" Target="../media/image66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image" Target="../media/image49.png"/><Relationship Id="rId36" Type="http://schemas.openxmlformats.org/officeDocument/2006/relationships/image" Target="../media/image57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31" Type="http://schemas.openxmlformats.org/officeDocument/2006/relationships/image" Target="../media/image52.png"/><Relationship Id="rId44" Type="http://schemas.openxmlformats.org/officeDocument/2006/relationships/image" Target="../media/image65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Relationship Id="rId35" Type="http://schemas.openxmlformats.org/officeDocument/2006/relationships/image" Target="../media/image56.png"/><Relationship Id="rId43" Type="http://schemas.openxmlformats.org/officeDocument/2006/relationships/image" Target="../media/image64.png"/><Relationship Id="rId48" Type="http://schemas.openxmlformats.org/officeDocument/2006/relationships/image" Target="../media/image6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0548C05D-05B6-4F77-9245-4786CDDB8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256" y="2401690"/>
            <a:ext cx="11472672" cy="737987"/>
          </a:xfrm>
        </p:spPr>
        <p:txBody>
          <a:bodyPr>
            <a:normAutofit/>
          </a:bodyPr>
          <a:lstStyle/>
          <a:p>
            <a:r>
              <a:rPr lang="en-US" sz="3200">
                <a:latin typeface="Montserrat Light" panose="00000400000000000000" pitchFamily="2" charset="0"/>
              </a:rPr>
              <a:t>Automating NGS Gene Panel Analysis Workflows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D4747BC1-3F6D-494B-A4A5-45F1892FA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8592" y="3634809"/>
            <a:ext cx="9144000" cy="1655762"/>
          </a:xfrm>
        </p:spPr>
        <p:txBody>
          <a:bodyPr>
            <a:normAutofit/>
          </a:bodyPr>
          <a:lstStyle/>
          <a:p>
            <a:r>
              <a:rPr lang="en-US" sz="1600">
                <a:latin typeface="Montserrat" panose="00000500000000000000" pitchFamily="2" charset="0"/>
              </a:rPr>
              <a:t>Gabe Rudy, </a:t>
            </a:r>
            <a:r>
              <a:rPr lang="en-US" sz="1600">
                <a:latin typeface="Montserrat Light" pitchFamily="2" charset="77"/>
              </a:rPr>
              <a:t>VP of Product &amp; Engineering</a:t>
            </a:r>
            <a:endParaRPr lang="en-US" sz="1600">
              <a:latin typeface="Montserrat ExtraLight" panose="000003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0413274-D14A-4C4E-820C-3C9B5EDD6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492" y="969623"/>
            <a:ext cx="3378200" cy="4953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8E10BE4-7B12-4109-8271-1F6EF21E7AB5}"/>
              </a:ext>
            </a:extLst>
          </p:cNvPr>
          <p:cNvGrpSpPr/>
          <p:nvPr/>
        </p:nvGrpSpPr>
        <p:grpSpPr>
          <a:xfrm>
            <a:off x="1226820" y="5683817"/>
            <a:ext cx="10067544" cy="864174"/>
            <a:chOff x="1007364" y="5683817"/>
            <a:chExt cx="10067544" cy="86417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D5D8DC5-DB88-42AE-9565-5529401C344C}"/>
                </a:ext>
              </a:extLst>
            </p:cNvPr>
            <p:cNvGrpSpPr/>
            <p:nvPr/>
          </p:nvGrpSpPr>
          <p:grpSpPr>
            <a:xfrm>
              <a:off x="1007364" y="5706399"/>
              <a:ext cx="3130296" cy="841592"/>
              <a:chOff x="1007364" y="5454880"/>
              <a:chExt cx="3130296" cy="841592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6C056AAC-CE3B-4D29-9759-33C0FB4E5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90832" y="5454880"/>
                <a:ext cx="1163361" cy="337750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4B7FD9E-137E-489F-BD7A-A5E064C038F8}"/>
                  </a:ext>
                </a:extLst>
              </p:cNvPr>
              <p:cNvSpPr txBox="1"/>
              <p:nvPr/>
            </p:nvSpPr>
            <p:spPr>
              <a:xfrm>
                <a:off x="1007364" y="5865585"/>
                <a:ext cx="31302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>
                    <a:latin typeface="Montserrat Light" pitchFamily="2" charset="77"/>
                  </a:rPr>
                  <a:t>20 Most Promising Biotech</a:t>
                </a:r>
              </a:p>
              <a:p>
                <a:pPr algn="ctr"/>
                <a:r>
                  <a:rPr lang="en-US" sz="1100">
                    <a:latin typeface="Montserrat Light" pitchFamily="2" charset="77"/>
                  </a:rPr>
                  <a:t>Technology Providers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5D5EF92-4CA6-4435-B474-C31647096453}"/>
                </a:ext>
              </a:extLst>
            </p:cNvPr>
            <p:cNvGrpSpPr/>
            <p:nvPr/>
          </p:nvGrpSpPr>
          <p:grpSpPr>
            <a:xfrm>
              <a:off x="7944612" y="5683817"/>
              <a:ext cx="3130296" cy="864174"/>
              <a:chOff x="7944612" y="5432298"/>
              <a:chExt cx="3130296" cy="864174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48113DB-6309-4A0B-8A51-14E98C9AFB79}"/>
                  </a:ext>
                </a:extLst>
              </p:cNvPr>
              <p:cNvSpPr txBox="1"/>
              <p:nvPr/>
            </p:nvSpPr>
            <p:spPr>
              <a:xfrm>
                <a:off x="7944612" y="5865585"/>
                <a:ext cx="31302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>
                    <a:latin typeface="Montserrat Light" pitchFamily="2" charset="77"/>
                  </a:rPr>
                  <a:t>Top 10 Analytics</a:t>
                </a:r>
              </a:p>
              <a:p>
                <a:pPr algn="ctr"/>
                <a:r>
                  <a:rPr lang="en-US" sz="1100">
                    <a:latin typeface="Montserrat Light" pitchFamily="2" charset="77"/>
                  </a:rPr>
                  <a:t>Solution Providers</a:t>
                </a:r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AAD30FE0-CE43-4CF8-824C-F79B4ED520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28080" y="5432298"/>
                <a:ext cx="1163361" cy="382915"/>
              </a:xfrm>
              <a:prstGeom prst="rect">
                <a:avLst/>
              </a:prstGeom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6893760-9397-478A-AEC0-E37AF972BD9A}"/>
                </a:ext>
              </a:extLst>
            </p:cNvPr>
            <p:cNvGrpSpPr/>
            <p:nvPr/>
          </p:nvGrpSpPr>
          <p:grpSpPr>
            <a:xfrm>
              <a:off x="4475988" y="5740324"/>
              <a:ext cx="3130296" cy="638390"/>
              <a:chOff x="4475988" y="5488805"/>
              <a:chExt cx="3130296" cy="638390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E31E041-0BA6-4BA7-82D5-AA42D2D62323}"/>
                  </a:ext>
                </a:extLst>
              </p:cNvPr>
              <p:cNvSpPr txBox="1"/>
              <p:nvPr/>
            </p:nvSpPr>
            <p:spPr>
              <a:xfrm>
                <a:off x="4475988" y="5865585"/>
                <a:ext cx="313029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>
                    <a:latin typeface="Montserrat Light" pitchFamily="2" charset="77"/>
                  </a:rPr>
                  <a:t>Hype Cycle for Life sciences</a:t>
                </a:r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710D42DA-075A-4E04-BC9E-6E03169B2B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59456" y="5488805"/>
                <a:ext cx="1163361" cy="2699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3565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Click="0" advTm="30000"/>
    </mc:Choice>
    <mc:Fallback xmlns="">
      <p:transition spd="slow" advClick="0" advTm="3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8EAEB-BACC-400A-B557-F4157F9B4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/>
              <a:t>NGS Analysis Process</a:t>
            </a:r>
            <a:endParaRPr lang="en-US" sz="2800" b="1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5F7CF17-C49E-4F1A-B98F-B8C2400C9783}"/>
              </a:ext>
            </a:extLst>
          </p:cNvPr>
          <p:cNvSpPr/>
          <p:nvPr/>
        </p:nvSpPr>
        <p:spPr>
          <a:xfrm>
            <a:off x="745534" y="3050005"/>
            <a:ext cx="1172955" cy="5549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Raw Seq Data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A780F0C-DD29-4C8B-ADC8-FB040B03AACA}"/>
              </a:ext>
            </a:extLst>
          </p:cNvPr>
          <p:cNvSpPr/>
          <p:nvPr/>
        </p:nvSpPr>
        <p:spPr>
          <a:xfrm>
            <a:off x="2319280" y="3050005"/>
            <a:ext cx="1172955" cy="5549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FASTQ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0CD1A3A-D142-43FD-9162-73D75B5CD5E2}"/>
              </a:ext>
            </a:extLst>
          </p:cNvPr>
          <p:cNvSpPr/>
          <p:nvPr/>
        </p:nvSpPr>
        <p:spPr>
          <a:xfrm>
            <a:off x="3889876" y="3050005"/>
            <a:ext cx="1172955" cy="5549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BAM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BC2BF50-88F6-4D29-8DDF-F342DB2EB459}"/>
              </a:ext>
            </a:extLst>
          </p:cNvPr>
          <p:cNvSpPr/>
          <p:nvPr/>
        </p:nvSpPr>
        <p:spPr>
          <a:xfrm>
            <a:off x="3883573" y="3941710"/>
            <a:ext cx="1172955" cy="5549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VCF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1F49DB5-803A-4F86-96E6-D0E0A80BC8D8}"/>
              </a:ext>
            </a:extLst>
          </p:cNvPr>
          <p:cNvSpPr/>
          <p:nvPr/>
        </p:nvSpPr>
        <p:spPr>
          <a:xfrm>
            <a:off x="5460472" y="3050005"/>
            <a:ext cx="1172955" cy="5549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Target Coverage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5A6E7ED-73CB-48E7-9809-39B2D21F55F9}"/>
              </a:ext>
            </a:extLst>
          </p:cNvPr>
          <p:cNvSpPr/>
          <p:nvPr/>
        </p:nvSpPr>
        <p:spPr>
          <a:xfrm>
            <a:off x="5456269" y="3941710"/>
            <a:ext cx="1172955" cy="5549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Variant Annotation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AA743CD-7726-4B47-B2B2-9FA4AE0EE666}"/>
              </a:ext>
            </a:extLst>
          </p:cNvPr>
          <p:cNvSpPr/>
          <p:nvPr/>
        </p:nvSpPr>
        <p:spPr>
          <a:xfrm>
            <a:off x="7031068" y="3050005"/>
            <a:ext cx="1172955" cy="5549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CNV Calling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AB68F79-3E65-4C2A-9842-463515DF7D7C}"/>
              </a:ext>
            </a:extLst>
          </p:cNvPr>
          <p:cNvSpPr/>
          <p:nvPr/>
        </p:nvSpPr>
        <p:spPr>
          <a:xfrm>
            <a:off x="7028965" y="3941710"/>
            <a:ext cx="1172955" cy="5549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Filter &amp; Rank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9F7B319-5E4F-45B2-8D00-A1EE0C41178A}"/>
              </a:ext>
            </a:extLst>
          </p:cNvPr>
          <p:cNvSpPr/>
          <p:nvPr/>
        </p:nvSpPr>
        <p:spPr>
          <a:xfrm>
            <a:off x="8601663" y="3050005"/>
            <a:ext cx="1172955" cy="5549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CNV Interpret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7C57DD0-FED1-4C98-A139-D887C466F23E}"/>
              </a:ext>
            </a:extLst>
          </p:cNvPr>
          <p:cNvSpPr/>
          <p:nvPr/>
        </p:nvSpPr>
        <p:spPr>
          <a:xfrm>
            <a:off x="8601662" y="3941710"/>
            <a:ext cx="1172955" cy="5549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ACMG Scoring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CF643E1-BB8E-4305-86AC-AD24A183F600}"/>
              </a:ext>
            </a:extLst>
          </p:cNvPr>
          <p:cNvSpPr/>
          <p:nvPr/>
        </p:nvSpPr>
        <p:spPr>
          <a:xfrm>
            <a:off x="10172257" y="3473144"/>
            <a:ext cx="1172955" cy="5549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Report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49F95E8-E95E-4B94-87B9-235E04E279F4}"/>
              </a:ext>
            </a:extLst>
          </p:cNvPr>
          <p:cNvSpPr/>
          <p:nvPr/>
        </p:nvSpPr>
        <p:spPr>
          <a:xfrm>
            <a:off x="2002921" y="3243590"/>
            <a:ext cx="229476" cy="281580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9995161A-2FAC-48B4-AF7F-324048ACBABA}"/>
              </a:ext>
            </a:extLst>
          </p:cNvPr>
          <p:cNvSpPr/>
          <p:nvPr/>
        </p:nvSpPr>
        <p:spPr>
          <a:xfrm>
            <a:off x="3574218" y="3243590"/>
            <a:ext cx="229476" cy="281580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62FE9558-6476-4648-95C1-6F08970F5CB6}"/>
              </a:ext>
            </a:extLst>
          </p:cNvPr>
          <p:cNvSpPr/>
          <p:nvPr/>
        </p:nvSpPr>
        <p:spPr>
          <a:xfrm>
            <a:off x="5144814" y="3243590"/>
            <a:ext cx="229476" cy="281580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16A0E2E6-4A5B-4F4A-97A2-81F8B2BD7515}"/>
              </a:ext>
            </a:extLst>
          </p:cNvPr>
          <p:cNvSpPr/>
          <p:nvPr/>
        </p:nvSpPr>
        <p:spPr>
          <a:xfrm>
            <a:off x="6715409" y="3243590"/>
            <a:ext cx="229476" cy="281580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A4840498-CF0B-4D4D-BA49-34410BEE03B9}"/>
              </a:ext>
            </a:extLst>
          </p:cNvPr>
          <p:cNvSpPr/>
          <p:nvPr/>
        </p:nvSpPr>
        <p:spPr>
          <a:xfrm>
            <a:off x="8286003" y="3243590"/>
            <a:ext cx="229476" cy="281580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A1580E50-4B60-4B26-BF15-50266E4DF831}"/>
              </a:ext>
            </a:extLst>
          </p:cNvPr>
          <p:cNvSpPr/>
          <p:nvPr/>
        </p:nvSpPr>
        <p:spPr>
          <a:xfrm>
            <a:off x="5144814" y="4077028"/>
            <a:ext cx="229476" cy="281580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F57E9BC2-E51B-4696-BA86-08FA91D5AAC2}"/>
              </a:ext>
            </a:extLst>
          </p:cNvPr>
          <p:cNvSpPr/>
          <p:nvPr/>
        </p:nvSpPr>
        <p:spPr>
          <a:xfrm>
            <a:off x="6715409" y="4077028"/>
            <a:ext cx="229476" cy="281580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10BDE685-AB6E-4664-BE03-4322848CA2D6}"/>
              </a:ext>
            </a:extLst>
          </p:cNvPr>
          <p:cNvSpPr/>
          <p:nvPr/>
        </p:nvSpPr>
        <p:spPr>
          <a:xfrm>
            <a:off x="8286003" y="4077028"/>
            <a:ext cx="229476" cy="281580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EF72963C-F3BC-4189-A358-29BCD6568457}"/>
              </a:ext>
            </a:extLst>
          </p:cNvPr>
          <p:cNvSpPr/>
          <p:nvPr/>
        </p:nvSpPr>
        <p:spPr>
          <a:xfrm rot="1660023">
            <a:off x="9890527" y="3280769"/>
            <a:ext cx="229476" cy="281580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5E434EB6-BC60-4BD5-A682-5D766207AC6D}"/>
              </a:ext>
            </a:extLst>
          </p:cNvPr>
          <p:cNvSpPr/>
          <p:nvPr/>
        </p:nvSpPr>
        <p:spPr>
          <a:xfrm rot="20136398">
            <a:off x="9858699" y="4028090"/>
            <a:ext cx="229476" cy="281580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9351CAD7-9797-4E12-93BF-66391843AA2C}"/>
              </a:ext>
            </a:extLst>
          </p:cNvPr>
          <p:cNvSpPr/>
          <p:nvPr/>
        </p:nvSpPr>
        <p:spPr>
          <a:xfrm rot="5400000">
            <a:off x="4355312" y="3632540"/>
            <a:ext cx="229476" cy="281580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2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Click="0" advTm="30000"/>
    </mc:Choice>
    <mc:Fallback xmlns="">
      <p:transition spd="slow" advClick="0" advTm="3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7124DF4-291C-4D0E-9BD7-30B362D05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216" y="84223"/>
            <a:ext cx="88735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5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Click="0" advTm="30000"/>
    </mc:Choice>
    <mc:Fallback xmlns="">
      <p:transition spd="slow" advClick="0" advTm="3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F13ED8-1A09-E943-9D87-2B6CB711F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12" y="3840368"/>
            <a:ext cx="11023600" cy="3695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942833-E6D2-5C49-ABFE-242BD8EB5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185738"/>
            <a:ext cx="8948738" cy="5715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200">
                <a:latin typeface="Montserrat Light" pitchFamily="2" charset="77"/>
              </a:rPr>
              <a:t>VarSeq Suite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385BDA-CFBC-43FA-A6D8-AD27FD70F281}"/>
              </a:ext>
            </a:extLst>
          </p:cNvPr>
          <p:cNvSpPr txBox="1"/>
          <p:nvPr/>
        </p:nvSpPr>
        <p:spPr>
          <a:xfrm>
            <a:off x="2804688" y="3290730"/>
            <a:ext cx="104457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>
                <a:latin typeface="Montserrat Light" pitchFamily="2" charset="77"/>
              </a:rPr>
              <a:t>Simple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F9CC94-049F-4E8E-837D-2561A1615C8B}"/>
              </a:ext>
            </a:extLst>
          </p:cNvPr>
          <p:cNvSpPr txBox="1"/>
          <p:nvPr/>
        </p:nvSpPr>
        <p:spPr>
          <a:xfrm>
            <a:off x="5566324" y="3290730"/>
            <a:ext cx="104457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>
                <a:latin typeface="Montserrat Light" pitchFamily="2" charset="77"/>
              </a:rPr>
              <a:t>Flexible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64764A-0818-4CEF-A32D-D037079807E8}"/>
              </a:ext>
            </a:extLst>
          </p:cNvPr>
          <p:cNvSpPr txBox="1"/>
          <p:nvPr/>
        </p:nvSpPr>
        <p:spPr>
          <a:xfrm>
            <a:off x="8024370" y="3290730"/>
            <a:ext cx="146843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>
                <a:latin typeface="Montserrat Light" pitchFamily="2" charset="77"/>
              </a:rPr>
              <a:t>Scalable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B4FF2CB-53FC-4646-A089-5498AAD1A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246" y="2514601"/>
            <a:ext cx="990600" cy="6223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266BFC4-F294-4030-B8F9-CF5908A35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871" y="2526868"/>
            <a:ext cx="889000" cy="5715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A9A61F4-6BB5-4216-9924-AE9658DED1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2640" y="2514601"/>
            <a:ext cx="952500" cy="6985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256A733-1758-47A1-92F1-352421240784}"/>
              </a:ext>
            </a:extLst>
          </p:cNvPr>
          <p:cNvGrpSpPr/>
          <p:nvPr/>
        </p:nvGrpSpPr>
        <p:grpSpPr>
          <a:xfrm>
            <a:off x="2082142" y="4915819"/>
            <a:ext cx="8186740" cy="1544799"/>
            <a:chOff x="2009774" y="4597524"/>
            <a:chExt cx="8186740" cy="154479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8115069-AAFF-4A8E-84C7-875CEB8CD15E}"/>
                </a:ext>
              </a:extLst>
            </p:cNvPr>
            <p:cNvGrpSpPr/>
            <p:nvPr/>
          </p:nvGrpSpPr>
          <p:grpSpPr>
            <a:xfrm>
              <a:off x="2009774" y="4597524"/>
              <a:ext cx="2774950" cy="1544799"/>
              <a:chOff x="2009774" y="4597524"/>
              <a:chExt cx="2774950" cy="1544799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BC827EF-5010-4CA8-B08C-27E7A3FBF1A2}"/>
                  </a:ext>
                </a:extLst>
              </p:cNvPr>
              <p:cNvSpPr txBox="1"/>
              <p:nvPr/>
            </p:nvSpPr>
            <p:spPr>
              <a:xfrm>
                <a:off x="2009774" y="5619103"/>
                <a:ext cx="27749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>
                    <a:latin typeface="Montserrat Light" pitchFamily="2" charset="77"/>
                  </a:rPr>
                  <a:t>Variant annotation</a:t>
                </a:r>
              </a:p>
              <a:p>
                <a:pPr algn="ctr"/>
                <a:r>
                  <a:rPr lang="en-US" sz="1400">
                    <a:latin typeface="Montserrat Light" pitchFamily="2" charset="77"/>
                  </a:rPr>
                  <a:t>filtering,  and interpretation</a:t>
                </a: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1A600F6E-5A72-4647-8DFE-4AF9C3A4EE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09899" y="4597524"/>
                <a:ext cx="774700" cy="812800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2C206B5-16B2-4DA1-9919-C5C9547A9D61}"/>
                </a:ext>
              </a:extLst>
            </p:cNvPr>
            <p:cNvGrpSpPr/>
            <p:nvPr/>
          </p:nvGrpSpPr>
          <p:grpSpPr>
            <a:xfrm>
              <a:off x="4715669" y="4699124"/>
              <a:ext cx="2774950" cy="1443199"/>
              <a:chOff x="4813296" y="4699124"/>
              <a:chExt cx="2774950" cy="1443199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CF7BAD6-0BBC-4D42-84B7-6D2953C952A2}"/>
                  </a:ext>
                </a:extLst>
              </p:cNvPr>
              <p:cNvSpPr txBox="1"/>
              <p:nvPr/>
            </p:nvSpPr>
            <p:spPr>
              <a:xfrm>
                <a:off x="4813296" y="5619103"/>
                <a:ext cx="27749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>
                    <a:latin typeface="Montserrat Light" pitchFamily="2" charset="77"/>
                  </a:rPr>
                  <a:t>Powerful GUI with</a:t>
                </a:r>
              </a:p>
              <a:p>
                <a:pPr algn="ctr"/>
                <a:r>
                  <a:rPr lang="en-US" sz="1400">
                    <a:latin typeface="Montserrat Light" pitchFamily="2" charset="77"/>
                  </a:rPr>
                  <a:t>rich visualizations</a:t>
                </a:r>
              </a:p>
            </p:txBody>
          </p:sp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54FF60D0-DE48-4EBF-AF17-1F54C051B4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56271" y="4699124"/>
                <a:ext cx="889000" cy="609600"/>
              </a:xfrm>
              <a:prstGeom prst="rect">
                <a:avLst/>
              </a:prstGeom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E1E912E-3C97-4DEB-A33C-CC35F56AE264}"/>
                </a:ext>
              </a:extLst>
            </p:cNvPr>
            <p:cNvGrpSpPr/>
            <p:nvPr/>
          </p:nvGrpSpPr>
          <p:grpSpPr>
            <a:xfrm>
              <a:off x="7421564" y="4622924"/>
              <a:ext cx="2774950" cy="1519399"/>
              <a:chOff x="7421564" y="4622924"/>
              <a:chExt cx="2774950" cy="1519399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3C1A45D-C3DE-41C6-9D43-D03E47F952D3}"/>
                  </a:ext>
                </a:extLst>
              </p:cNvPr>
              <p:cNvSpPr txBox="1"/>
              <p:nvPr/>
            </p:nvSpPr>
            <p:spPr>
              <a:xfrm>
                <a:off x="7421564" y="5619103"/>
                <a:ext cx="27749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>
                    <a:latin typeface="Montserrat Light" pitchFamily="2" charset="77"/>
                  </a:rPr>
                  <a:t>Repeatable</a:t>
                </a:r>
              </a:p>
              <a:p>
                <a:pPr algn="ctr"/>
                <a:r>
                  <a:rPr lang="en-US" sz="1400">
                    <a:latin typeface="Montserrat Light" pitchFamily="2" charset="77"/>
                  </a:rPr>
                  <a:t>workflows</a:t>
                </a: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E4F0130-C22B-4446-9F53-8A972816E4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01039" y="4622924"/>
                <a:ext cx="1016000" cy="762000"/>
              </a:xfrm>
              <a:prstGeom prst="rect">
                <a:avLst/>
              </a:prstGeom>
            </p:spPr>
          </p:pic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670DFEA-3E28-4B38-9D7B-7216C82C7A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1352" y="1067617"/>
            <a:ext cx="2913299" cy="67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3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Click="0" advTm="30000"/>
    </mc:Choice>
    <mc:Fallback xmlns="">
      <p:transition spd="slow" advClick="0" advTm="3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4FA55-BD56-4273-8874-395854EF9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Raw Seq Data ➜ FASTQ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1EF77-1900-49DB-8B51-1D0D89532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714067" cy="4351338"/>
          </a:xfrm>
        </p:spPr>
        <p:txBody>
          <a:bodyPr>
            <a:normAutofit/>
          </a:bodyPr>
          <a:lstStyle/>
          <a:p>
            <a:r>
              <a:rPr lang="en-US" sz="2200"/>
              <a:t>Convert raw image data to FASTQ</a:t>
            </a:r>
          </a:p>
          <a:p>
            <a:r>
              <a:rPr lang="en-US" sz="2200"/>
              <a:t>Demultiplexing: Using barcodes to split lanes into per-sample FASTQ files</a:t>
            </a:r>
          </a:p>
          <a:p>
            <a:r>
              <a:rPr lang="en-US" sz="2200"/>
              <a:t>Integrated Onboard MiniSeq and MiSeq</a:t>
            </a:r>
          </a:p>
          <a:p>
            <a:r>
              <a:rPr lang="en-US" sz="2200"/>
              <a:t>NovaSeq, HiSeq, NextSeq: “bcl2fastq”</a:t>
            </a:r>
          </a:p>
          <a:p>
            <a:r>
              <a:rPr lang="en-US" sz="2200"/>
              <a:t>Input:</a:t>
            </a:r>
          </a:p>
          <a:p>
            <a:pPr lvl="1"/>
            <a:r>
              <a:rPr lang="en-US" sz="2200"/>
              <a:t>Run Output Folder (BCL Files)</a:t>
            </a:r>
          </a:p>
          <a:p>
            <a:pPr lvl="1"/>
            <a:r>
              <a:rPr lang="en-US" sz="2200"/>
              <a:t>sample_sheet.csv or Manifest File</a:t>
            </a:r>
          </a:p>
          <a:p>
            <a:r>
              <a:rPr lang="en-US" sz="2200"/>
              <a:t>Output:</a:t>
            </a:r>
          </a:p>
          <a:p>
            <a:pPr lvl="1"/>
            <a:r>
              <a:rPr lang="en-US" sz="2200"/>
              <a:t>One directory per sample, or one pair of FASTQ files per sample</a:t>
            </a:r>
          </a:p>
        </p:txBody>
      </p:sp>
      <p:pic>
        <p:nvPicPr>
          <p:cNvPr id="1026" name="Picture 2" descr="Image result for e sample sheet .csv illumina miseq">
            <a:extLst>
              <a:ext uri="{FF2B5EF4-FFF2-40B4-BE49-F238E27FC236}">
                <a16:creationId xmlns:a16="http://schemas.microsoft.com/office/drawing/2014/main" id="{BC0BE7FF-4583-4E42-87E7-C177F1E25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" r="131"/>
          <a:stretch/>
        </p:blipFill>
        <p:spPr bwMode="auto">
          <a:xfrm>
            <a:off x="7477432" y="1483955"/>
            <a:ext cx="4520322" cy="481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99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Click="0" advTm="30000"/>
    </mc:Choice>
    <mc:Fallback xmlns="">
      <p:transition spd="slow" advClick="0" advTm="3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4FA55-BD56-4273-8874-395854EF9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FASTQ	➜ BAM + VCF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1EF77-1900-49DB-8B51-1D0D89532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714067" cy="4667250"/>
          </a:xfrm>
        </p:spPr>
        <p:txBody>
          <a:bodyPr>
            <a:normAutofit fontScale="85000" lnSpcReduction="20000"/>
          </a:bodyPr>
          <a:lstStyle/>
          <a:p>
            <a:r>
              <a:rPr lang="en-US" sz="2200"/>
              <a:t>Per-Sample Steps:</a:t>
            </a:r>
          </a:p>
          <a:p>
            <a:pPr lvl="1"/>
            <a:r>
              <a:rPr lang="en-US" sz="2200"/>
              <a:t>Align with BWA-MEM, Sort</a:t>
            </a:r>
          </a:p>
          <a:p>
            <a:pPr lvl="1"/>
            <a:r>
              <a:rPr lang="en-US" sz="2200"/>
              <a:t>Mark Duplicates</a:t>
            </a:r>
          </a:p>
          <a:p>
            <a:pPr lvl="1"/>
            <a:r>
              <a:rPr lang="en-US" sz="2200"/>
              <a:t>Realign Insertions/Deletions</a:t>
            </a:r>
          </a:p>
          <a:p>
            <a:pPr lvl="1"/>
            <a:r>
              <a:rPr lang="en-US" sz="2200"/>
              <a:t>Recalibrate Base Quality Scores</a:t>
            </a:r>
          </a:p>
          <a:p>
            <a:pPr lvl="1"/>
            <a:r>
              <a:rPr lang="en-US" sz="2200"/>
              <a:t>Call Variants</a:t>
            </a:r>
          </a:p>
          <a:p>
            <a:r>
              <a:rPr lang="en-US" sz="2200"/>
              <a:t>Input:</a:t>
            </a:r>
          </a:p>
          <a:p>
            <a:pPr lvl="1"/>
            <a:r>
              <a:rPr lang="en-US" sz="2200" i="1"/>
              <a:t>Per-Sample</a:t>
            </a:r>
            <a:r>
              <a:rPr lang="en-US" sz="2200"/>
              <a:t> FASTQ</a:t>
            </a:r>
          </a:p>
          <a:p>
            <a:pPr lvl="1"/>
            <a:r>
              <a:rPr lang="en-US" sz="2200"/>
              <a:t>Reference Sequence</a:t>
            </a:r>
          </a:p>
          <a:p>
            <a:pPr lvl="1"/>
            <a:r>
              <a:rPr lang="en-US" sz="2200"/>
              <a:t>Known </a:t>
            </a:r>
            <a:r>
              <a:rPr lang="en-US" sz="2200" err="1"/>
              <a:t>InDel</a:t>
            </a:r>
            <a:r>
              <a:rPr lang="en-US" sz="2200"/>
              <a:t> Sights (for Realign)</a:t>
            </a:r>
          </a:p>
          <a:p>
            <a:pPr lvl="1"/>
            <a:r>
              <a:rPr lang="en-US" sz="2200" err="1"/>
              <a:t>dbSNP</a:t>
            </a:r>
            <a:r>
              <a:rPr lang="en-US" sz="2200"/>
              <a:t> (for Identifiers)</a:t>
            </a:r>
          </a:p>
          <a:p>
            <a:pPr lvl="1"/>
            <a:r>
              <a:rPr lang="en-US" sz="2200"/>
              <a:t>Variant Caller Parameters</a:t>
            </a:r>
          </a:p>
          <a:p>
            <a:r>
              <a:rPr lang="en-US" sz="2200"/>
              <a:t>Output:</a:t>
            </a:r>
          </a:p>
          <a:p>
            <a:pPr lvl="1"/>
            <a:r>
              <a:rPr lang="en-US" sz="2200"/>
              <a:t>Polished BAM </a:t>
            </a:r>
          </a:p>
          <a:p>
            <a:pPr lvl="1"/>
            <a:r>
              <a:rPr lang="en-US" sz="2200"/>
              <a:t>Recalibration Plots</a:t>
            </a:r>
          </a:p>
          <a:p>
            <a:pPr lvl="1"/>
            <a:r>
              <a:rPr lang="en-US" sz="2200"/>
              <a:t>Per-Sample  VCF files</a:t>
            </a:r>
          </a:p>
          <a:p>
            <a:pPr lvl="1"/>
            <a:endParaRPr lang="en-US" sz="22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199D1A-D5B3-4C90-A40A-AD8C27EC7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421" y="1397057"/>
            <a:ext cx="5465422" cy="509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4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Click="0" advTm="30000"/>
    </mc:Choice>
    <mc:Fallback xmlns="">
      <p:transition spd="slow" advClick="0" advTm="3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4FA55-BD56-4273-8874-395854EF9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BAM	➜ Called CNVs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1EF77-1900-49DB-8B51-1D0D89532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714067" cy="4351338"/>
          </a:xfrm>
        </p:spPr>
        <p:txBody>
          <a:bodyPr>
            <a:normAutofit/>
          </a:bodyPr>
          <a:lstStyle/>
          <a:p>
            <a:r>
              <a:rPr lang="en-US" sz="2200"/>
              <a:t>VS-CNV can call CNVs from NGS coverage</a:t>
            </a:r>
          </a:p>
          <a:p>
            <a:r>
              <a:rPr lang="en-US" sz="2200"/>
              <a:t>Normalizes coverage and compares to a pool of reference samples</a:t>
            </a:r>
          </a:p>
          <a:p>
            <a:r>
              <a:rPr lang="en-US" sz="2200"/>
              <a:t>Uses multiple metrics to make calls from single targets to whole chromosome </a:t>
            </a:r>
            <a:r>
              <a:rPr lang="en-US" sz="2200" err="1"/>
              <a:t>aneuoploidy</a:t>
            </a:r>
            <a:endParaRPr lang="en-US" sz="2200"/>
          </a:p>
          <a:p>
            <a:r>
              <a:rPr lang="en-US" sz="2200"/>
              <a:t>Input:</a:t>
            </a:r>
          </a:p>
          <a:p>
            <a:pPr lvl="1"/>
            <a:r>
              <a:rPr lang="en-US" sz="2200"/>
              <a:t>Target Regions</a:t>
            </a:r>
          </a:p>
          <a:p>
            <a:pPr lvl="1"/>
            <a:r>
              <a:rPr lang="en-US" sz="2200"/>
              <a:t>CNV Reference Samples</a:t>
            </a:r>
          </a:p>
          <a:p>
            <a:r>
              <a:rPr lang="en-US" sz="2200"/>
              <a:t>Output:</a:t>
            </a:r>
          </a:p>
          <a:p>
            <a:pPr lvl="1"/>
            <a:r>
              <a:rPr lang="en-US" sz="2200"/>
              <a:t>Per-Sample CNV Calls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D648F5-37C9-4B44-9C51-9F6AD8AAB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226" y="1174157"/>
            <a:ext cx="4847009" cy="500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57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Click="0" advTm="30000"/>
    </mc:Choice>
    <mc:Fallback xmlns="">
      <p:transition spd="slow" advClick="0" advTm="3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4FA55-BD56-4273-8874-395854EF9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CNV Filtering and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1EF77-1900-49DB-8B51-1D0D89532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714067" cy="4351338"/>
          </a:xfrm>
        </p:spPr>
        <p:txBody>
          <a:bodyPr>
            <a:normAutofit fontScale="92500"/>
          </a:bodyPr>
          <a:lstStyle/>
          <a:p>
            <a:r>
              <a:rPr lang="en-US"/>
              <a:t>Multiple QC metrics provided per CNV call</a:t>
            </a:r>
          </a:p>
          <a:p>
            <a:pPr lvl="1"/>
            <a:r>
              <a:rPr lang="en-US"/>
              <a:t>Quality flags</a:t>
            </a:r>
          </a:p>
          <a:p>
            <a:pPr lvl="1"/>
            <a:r>
              <a:rPr lang="en-US"/>
              <a:t>Average Z-Score / Ratios</a:t>
            </a:r>
          </a:p>
          <a:p>
            <a:pPr lvl="1"/>
            <a:r>
              <a:rPr lang="en-US"/>
              <a:t>P-Value</a:t>
            </a:r>
          </a:p>
          <a:p>
            <a:r>
              <a:rPr lang="en-US"/>
              <a:t>Annotations help remove benign and highlight candidate clinical CNVs</a:t>
            </a:r>
          </a:p>
          <a:p>
            <a:r>
              <a:rPr lang="en-US" sz="2200"/>
              <a:t>Input:</a:t>
            </a:r>
          </a:p>
          <a:p>
            <a:pPr lvl="1"/>
            <a:r>
              <a:rPr lang="en-US" sz="2200"/>
              <a:t>Raw CNV Calls</a:t>
            </a:r>
          </a:p>
          <a:p>
            <a:pPr lvl="1"/>
            <a:r>
              <a:rPr lang="en-US" sz="2200"/>
              <a:t>Filtering Parameters</a:t>
            </a:r>
          </a:p>
          <a:p>
            <a:pPr lvl="1"/>
            <a:r>
              <a:rPr lang="en-US" sz="2200"/>
              <a:t>CNV Annotations</a:t>
            </a:r>
          </a:p>
          <a:p>
            <a:r>
              <a:rPr lang="en-US" sz="2200"/>
              <a:t>Output:</a:t>
            </a:r>
          </a:p>
          <a:p>
            <a:pPr lvl="1"/>
            <a:r>
              <a:rPr lang="en-US" sz="2200"/>
              <a:t>Annotated, High Quality Calls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BA9652-E8F3-D447-A620-E8655A920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091" y="1278836"/>
            <a:ext cx="4006123" cy="523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0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Click="0" advTm="30000"/>
    </mc:Choice>
    <mc:Fallback xmlns="">
      <p:transition spd="slow" advClick="0" advTm="3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4FA55-BD56-4273-8874-395854EF9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VCF ➜ Prioritized Variants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1EF77-1900-49DB-8B51-1D0D89532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714067" cy="4351338"/>
          </a:xfrm>
        </p:spPr>
        <p:txBody>
          <a:bodyPr>
            <a:normAutofit fontScale="92500"/>
          </a:bodyPr>
          <a:lstStyle/>
          <a:p>
            <a:r>
              <a:rPr lang="en-US" sz="2200"/>
              <a:t>Quality metrics from variant caller provide utility for optimizing precision</a:t>
            </a:r>
          </a:p>
          <a:p>
            <a:r>
              <a:rPr lang="en-US" sz="2200"/>
              <a:t>Annotate public and proprietary annotation sources</a:t>
            </a:r>
          </a:p>
          <a:p>
            <a:r>
              <a:rPr lang="en-US" sz="2200"/>
              <a:t>Algorithms for scoring, prioritizing by phenotype</a:t>
            </a:r>
          </a:p>
          <a:p>
            <a:r>
              <a:rPr lang="en-US" sz="2200"/>
              <a:t>Input:</a:t>
            </a:r>
          </a:p>
          <a:p>
            <a:pPr lvl="1"/>
            <a:r>
              <a:rPr lang="en-US" sz="2200"/>
              <a:t>Raw Variant Calls</a:t>
            </a:r>
          </a:p>
          <a:p>
            <a:pPr lvl="1"/>
            <a:r>
              <a:rPr lang="en-US" sz="2200"/>
              <a:t>Filtering Parameters</a:t>
            </a:r>
          </a:p>
          <a:p>
            <a:pPr lvl="1"/>
            <a:r>
              <a:rPr lang="en-US" sz="2200"/>
              <a:t>Variant Annotations</a:t>
            </a:r>
          </a:p>
          <a:p>
            <a:pPr lvl="1"/>
            <a:r>
              <a:rPr lang="en-US" sz="2200"/>
              <a:t>Sample Phenotypes / Gene Lists</a:t>
            </a:r>
          </a:p>
          <a:p>
            <a:r>
              <a:rPr lang="en-US" sz="2200"/>
              <a:t>Output:</a:t>
            </a:r>
          </a:p>
          <a:p>
            <a:pPr lvl="1"/>
            <a:r>
              <a:rPr lang="en-US" sz="2200"/>
              <a:t>Annotated Candidate Variants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37CDAA-0B8F-DD4A-8BE0-5F0BEBC34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297" y="972969"/>
            <a:ext cx="3116569" cy="560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6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Click="0" advTm="30000"/>
    </mc:Choice>
    <mc:Fallback xmlns="">
      <p:transition spd="slow" advClick="0" advTm="3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4FA55-BD56-4273-8874-395854EF9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ACMG Scoring Variants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1EF77-1900-49DB-8B51-1D0D89532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94090" cy="4351338"/>
          </a:xfrm>
        </p:spPr>
        <p:txBody>
          <a:bodyPr>
            <a:normAutofit lnSpcReduction="10000"/>
          </a:bodyPr>
          <a:lstStyle/>
          <a:p>
            <a:r>
              <a:rPr lang="en-US"/>
              <a:t>Candidate variants should be evaluated with appropriate guidelines</a:t>
            </a:r>
          </a:p>
          <a:p>
            <a:r>
              <a:rPr lang="en-US"/>
              <a:t>Previous interpretations incorporated</a:t>
            </a:r>
          </a:p>
          <a:p>
            <a:r>
              <a:rPr lang="en-US"/>
              <a:t>Workflow support for following guidelines accurately and efficiently</a:t>
            </a:r>
          </a:p>
          <a:p>
            <a:r>
              <a:rPr lang="en-US"/>
              <a:t>Partly automated, but ultimately requires hands on interpretation of novel variants</a:t>
            </a:r>
          </a:p>
          <a:p>
            <a:r>
              <a:rPr lang="en-US"/>
              <a:t>Input:</a:t>
            </a:r>
          </a:p>
          <a:p>
            <a:pPr lvl="1"/>
            <a:r>
              <a:rPr lang="en-US"/>
              <a:t>Candidate variants</a:t>
            </a:r>
          </a:p>
          <a:p>
            <a:r>
              <a:rPr lang="en-US"/>
              <a:t>Output:</a:t>
            </a:r>
          </a:p>
          <a:p>
            <a:pPr lvl="1"/>
            <a:r>
              <a:rPr lang="en-US"/>
              <a:t>Scored and interpreted variants ready for clinical reporting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65746C-6864-834D-BD26-C463C76D0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1337" y="947057"/>
            <a:ext cx="2874982" cy="564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4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Click="0" advTm="30000"/>
    </mc:Choice>
    <mc:Fallback xmlns="">
      <p:transition spd="slow" advClick="0" advTm="3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4FA55-BD56-4273-8874-395854EF9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1EF77-1900-49DB-8B51-1D0D89532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94090" cy="4351338"/>
          </a:xfrm>
        </p:spPr>
        <p:txBody>
          <a:bodyPr>
            <a:normAutofit/>
          </a:bodyPr>
          <a:lstStyle/>
          <a:p>
            <a:r>
              <a:rPr lang="en-US"/>
              <a:t>Deliverable of the clinical genetic test</a:t>
            </a:r>
          </a:p>
          <a:p>
            <a:r>
              <a:rPr lang="en-US"/>
              <a:t>Lab and test specific report template that incorporates all relevant output</a:t>
            </a:r>
          </a:p>
          <a:p>
            <a:r>
              <a:rPr lang="en-US"/>
              <a:t>Manually reviewed and signed off by Lab Director</a:t>
            </a:r>
          </a:p>
          <a:p>
            <a:r>
              <a:rPr lang="en-US"/>
              <a:t>Input:</a:t>
            </a:r>
          </a:p>
          <a:p>
            <a:pPr lvl="1"/>
            <a:r>
              <a:rPr lang="en-US"/>
              <a:t>Patient information</a:t>
            </a:r>
          </a:p>
          <a:p>
            <a:pPr lvl="1"/>
            <a:r>
              <a:rPr lang="en-US"/>
              <a:t>Interpreted CNVs</a:t>
            </a:r>
          </a:p>
          <a:p>
            <a:pPr lvl="1"/>
            <a:r>
              <a:rPr lang="en-US"/>
              <a:t>Interpreted Variants</a:t>
            </a:r>
          </a:p>
          <a:p>
            <a:r>
              <a:rPr lang="en-US"/>
              <a:t>Output:</a:t>
            </a:r>
          </a:p>
          <a:p>
            <a:pPr lvl="1"/>
            <a:r>
              <a:rPr lang="en-US"/>
              <a:t>HTML, PDF or other structured data format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0B3DF2-61B5-CF41-B554-9F2524E2D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982" y="1150939"/>
            <a:ext cx="4142422" cy="5341936"/>
          </a:xfrm>
          <a:prstGeom prst="rect">
            <a:avLst/>
          </a:prstGeom>
          <a:ln>
            <a:noFill/>
          </a:ln>
          <a:effectLst>
            <a:outerShdw blurRad="292100" dist="139700" dir="2700000" sx="98000" sy="98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568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Click="0" advTm="30000"/>
    </mc:Choice>
    <mc:Fallback xmlns="">
      <p:transition spd="slow" advClick="0" advTm="3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946CFEC7-2236-4AF0-9CCD-29B1D1414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083" y="823870"/>
            <a:ext cx="10785827" cy="6291733"/>
          </a:xfr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307C4457-03E7-4C81-A08B-92BA205DF359}"/>
              </a:ext>
            </a:extLst>
          </p:cNvPr>
          <p:cNvSpPr/>
          <p:nvPr/>
        </p:nvSpPr>
        <p:spPr>
          <a:xfrm rot="13323346">
            <a:off x="6124574" y="3538282"/>
            <a:ext cx="421357" cy="24730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3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4FA55-BD56-4273-8874-395854EF9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 fontScale="90000"/>
          </a:bodyPr>
          <a:lstStyle/>
          <a:p>
            <a:r>
              <a:rPr lang="en-US"/>
              <a:t>Automation Guidelines and Strategies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1EF77-1900-49DB-8B51-1D0D89532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en-US" sz="1800"/>
              <a:t>Use a script to chain together command line tools</a:t>
            </a:r>
          </a:p>
          <a:p>
            <a:r>
              <a:rPr lang="en-US" sz="1800"/>
              <a:t>Allow the script to take input parameters that may change</a:t>
            </a:r>
          </a:p>
          <a:p>
            <a:r>
              <a:rPr lang="en-US" sz="1800"/>
              <a:t>Have consistent naming and output structure</a:t>
            </a:r>
          </a:p>
          <a:p>
            <a:r>
              <a:rPr lang="en-US" sz="1800"/>
              <a:t>Logs as part of output structure</a:t>
            </a:r>
          </a:p>
          <a:p>
            <a:r>
              <a:rPr lang="en-US" sz="1800"/>
              <a:t>Precompute as much as possible, making the “jump in” point for analysis quick to open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B7B6A9-CE08-4C69-9AF8-CE00F4373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845" y="1054510"/>
            <a:ext cx="5345063" cy="534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8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Click="0" advTm="30000"/>
    </mc:Choice>
    <mc:Fallback xmlns="">
      <p:transition spd="slow" advClick="0" advTm="3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4FA55-BD56-4273-8874-395854EF9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/>
              <a:t>Automation Demo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1EF77-1900-49DB-8B51-1D0D89532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/>
              <a:t>Starting Point:</a:t>
            </a:r>
          </a:p>
          <a:p>
            <a:pPr lvl="1">
              <a:lnSpc>
                <a:spcPct val="100000"/>
              </a:lnSpc>
            </a:pPr>
            <a:r>
              <a:rPr lang="en-US" sz="1400"/>
              <a:t>Per-sample FASTQ Files</a:t>
            </a:r>
          </a:p>
          <a:p>
            <a:pPr lvl="1">
              <a:lnSpc>
                <a:spcPct val="100000"/>
              </a:lnSpc>
            </a:pPr>
            <a:r>
              <a:rPr lang="en-US" sz="1400" err="1"/>
              <a:t>Samples.csv</a:t>
            </a:r>
            <a:r>
              <a:rPr lang="en-US" sz="1400"/>
              <a:t> with patient information</a:t>
            </a:r>
          </a:p>
          <a:p>
            <a:pPr>
              <a:lnSpc>
                <a:spcPct val="150000"/>
              </a:lnSpc>
            </a:pPr>
            <a:r>
              <a:rPr lang="en-US" sz="1800"/>
              <a:t>File system watcher for </a:t>
            </a:r>
            <a:r>
              <a:rPr lang="en-US" sz="1800" err="1"/>
              <a:t>samples.csv</a:t>
            </a:r>
            <a:r>
              <a:rPr lang="en-US" sz="1800"/>
              <a:t> alongside a batch of FASTQ files</a:t>
            </a:r>
          </a:p>
          <a:p>
            <a:pPr>
              <a:lnSpc>
                <a:spcPct val="150000"/>
              </a:lnSpc>
            </a:pPr>
            <a:r>
              <a:rPr lang="en-US" sz="1800"/>
              <a:t>Kick off automation pipeline</a:t>
            </a:r>
          </a:p>
          <a:p>
            <a:pPr>
              <a:lnSpc>
                <a:spcPct val="150000"/>
              </a:lnSpc>
            </a:pPr>
            <a:r>
              <a:rPr lang="en-US" sz="1800" i="1"/>
              <a:t>Let’s start it and watch!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45404C-7B30-49CE-9D90-6937FE8C1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996" y="1211522"/>
            <a:ext cx="5079593" cy="507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6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Click="0" advTm="30000"/>
    </mc:Choice>
    <mc:Fallback xmlns="">
      <p:transition spd="slow" advClick="0" advTm="30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4FA55-BD56-4273-8874-395854EF9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 fontScale="90000"/>
          </a:bodyPr>
          <a:lstStyle/>
          <a:p>
            <a:r>
              <a:rPr lang="en-US"/>
              <a:t>Automated Pipeline Components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1EF77-1900-49DB-8B51-1D0D89532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3"/>
            <a:ext cx="5120113" cy="378823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2000" err="1"/>
              <a:t>Sentieon</a:t>
            </a:r>
            <a:r>
              <a:rPr lang="en-US" sz="2000"/>
              <a:t> Secondary:</a:t>
            </a:r>
          </a:p>
          <a:p>
            <a:pPr lvl="1">
              <a:lnSpc>
                <a:spcPct val="100000"/>
              </a:lnSpc>
            </a:pPr>
            <a:r>
              <a:rPr lang="en-US" sz="1600"/>
              <a:t>Alignment with BWA-Mem</a:t>
            </a:r>
          </a:p>
          <a:p>
            <a:pPr lvl="1">
              <a:lnSpc>
                <a:spcPct val="100000"/>
              </a:lnSpc>
            </a:pPr>
            <a:r>
              <a:rPr lang="en-US" sz="1600"/>
              <a:t>Sort, </a:t>
            </a:r>
            <a:r>
              <a:rPr lang="en-US" sz="1600" err="1"/>
              <a:t>Dedup</a:t>
            </a:r>
            <a:r>
              <a:rPr lang="en-US" sz="1600"/>
              <a:t>, Realign, Recalibrate</a:t>
            </a:r>
          </a:p>
          <a:p>
            <a:pPr lvl="1">
              <a:lnSpc>
                <a:spcPct val="100000"/>
              </a:lnSpc>
            </a:pPr>
            <a:r>
              <a:rPr lang="en-US" sz="1600"/>
              <a:t>Call Variants</a:t>
            </a:r>
          </a:p>
          <a:p>
            <a:pPr>
              <a:lnSpc>
                <a:spcPct val="100000"/>
              </a:lnSpc>
            </a:pPr>
            <a:r>
              <a:rPr lang="en-US" sz="2000" err="1"/>
              <a:t>VarSeq</a:t>
            </a:r>
            <a:r>
              <a:rPr lang="en-US" sz="2000"/>
              <a:t> (via </a:t>
            </a:r>
            <a:r>
              <a:rPr lang="en-US" sz="2000" err="1"/>
              <a:t>VSPipeline</a:t>
            </a:r>
            <a:r>
              <a:rPr lang="en-US" sz="2000"/>
              <a:t>)</a:t>
            </a:r>
          </a:p>
          <a:p>
            <a:pPr lvl="1">
              <a:lnSpc>
                <a:spcPct val="100000"/>
              </a:lnSpc>
            </a:pPr>
            <a:r>
              <a:rPr lang="en-US"/>
              <a:t>Create Project for Batch</a:t>
            </a:r>
          </a:p>
          <a:p>
            <a:pPr lvl="1">
              <a:lnSpc>
                <a:spcPct val="100000"/>
              </a:lnSpc>
            </a:pPr>
            <a:r>
              <a:rPr lang="en-US"/>
              <a:t>Steps defined by Project Template:</a:t>
            </a:r>
          </a:p>
          <a:p>
            <a:pPr lvl="2">
              <a:lnSpc>
                <a:spcPct val="100000"/>
              </a:lnSpc>
            </a:pPr>
            <a:r>
              <a:rPr lang="en-US"/>
              <a:t>VS-CNV Coverage &amp; Call</a:t>
            </a:r>
          </a:p>
          <a:p>
            <a:pPr lvl="2">
              <a:lnSpc>
                <a:spcPct val="100000"/>
              </a:lnSpc>
            </a:pPr>
            <a:r>
              <a:rPr lang="en-US"/>
              <a:t>Annotate &amp; Filter CNVs and Variants</a:t>
            </a:r>
          </a:p>
          <a:p>
            <a:pPr lvl="2">
              <a:lnSpc>
                <a:spcPct val="100000"/>
              </a:lnSpc>
            </a:pPr>
            <a:r>
              <a:rPr lang="en-US"/>
              <a:t>VSClinical ACMG </a:t>
            </a:r>
            <a:r>
              <a:rPr lang="en-US" sz="2000"/>
              <a:t>Auto-Classifier</a:t>
            </a:r>
            <a:endParaRPr lang="en-US"/>
          </a:p>
          <a:p>
            <a:pPr lvl="2">
              <a:lnSpc>
                <a:spcPct val="100000"/>
              </a:lnSpc>
            </a:pPr>
            <a:r>
              <a:rPr lang="en-US" err="1"/>
              <a:t>VSReports</a:t>
            </a:r>
            <a:r>
              <a:rPr lang="en-US"/>
              <a:t> Auto-Fill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BE2C9-C9F0-E04C-B0AA-EFFA2DD43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596" y="1125417"/>
            <a:ext cx="5255438" cy="525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3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Click="0" advTm="30000"/>
    </mc:Choice>
    <mc:Fallback xmlns="">
      <p:transition spd="slow" advClick="0" advTm="30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4FA55-BD56-4273-8874-395854EF9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/>
              <a:t>Hand-On Steps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1EF77-1900-49DB-8B51-1D0D89532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en-US" sz="1800"/>
              <a:t>Outputs of Automation:</a:t>
            </a:r>
          </a:p>
          <a:p>
            <a:pPr lvl="1"/>
            <a:r>
              <a:rPr lang="en-US" sz="1400"/>
              <a:t>BAM, Recalibration PDF, VCF files</a:t>
            </a:r>
          </a:p>
          <a:p>
            <a:pPr lvl="1"/>
            <a:r>
              <a:rPr lang="en-US" sz="1400"/>
              <a:t>Excel Spreadsheet with variants + CNVs</a:t>
            </a:r>
          </a:p>
          <a:p>
            <a:pPr lvl="1"/>
            <a:r>
              <a:rPr lang="en-US" sz="1400"/>
              <a:t>Draft HTML report</a:t>
            </a:r>
          </a:p>
          <a:p>
            <a:pPr lvl="1"/>
            <a:r>
              <a:rPr lang="en-US" sz="1400"/>
              <a:t>Prepared project</a:t>
            </a:r>
          </a:p>
          <a:p>
            <a:pPr>
              <a:lnSpc>
                <a:spcPct val="150000"/>
              </a:lnSpc>
            </a:pPr>
            <a:r>
              <a:rPr lang="en-US" sz="1800"/>
              <a:t>Open project, review sample stats</a:t>
            </a:r>
          </a:p>
          <a:p>
            <a:pPr>
              <a:lnSpc>
                <a:spcPct val="150000"/>
              </a:lnSpc>
            </a:pPr>
            <a:r>
              <a:rPr lang="en-US" sz="1800"/>
              <a:t>Per Sample:</a:t>
            </a:r>
          </a:p>
          <a:p>
            <a:pPr lvl="1"/>
            <a:r>
              <a:rPr lang="en-US" sz="1400"/>
              <a:t>QC and Interpret CNVs</a:t>
            </a:r>
          </a:p>
          <a:p>
            <a:pPr lvl="1"/>
            <a:r>
              <a:rPr lang="en-US" sz="1400"/>
              <a:t>Interpret Candidate Variants</a:t>
            </a:r>
          </a:p>
          <a:p>
            <a:pPr lvl="1"/>
            <a:r>
              <a:rPr lang="en-US" sz="1400"/>
              <a:t>Finalize Report</a:t>
            </a:r>
          </a:p>
          <a:p>
            <a:pPr lvl="1"/>
            <a:r>
              <a:rPr lang="en-US" sz="1400"/>
              <a:t>Export as PDF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FECF20-627D-424E-8373-C1B4FC6A8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737" y="1266092"/>
            <a:ext cx="5097177" cy="509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3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Click="0" advTm="30000"/>
    </mc:Choice>
    <mc:Fallback xmlns="">
      <p:transition spd="slow" advClick="0" advTm="30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A54C9-610F-48C1-BEB0-CB830A48C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323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>
                <a:latin typeface="Montserrat" panose="00000500000000000000" pitchFamily="2" charset="0"/>
              </a:rPr>
              <a:t>NIH Grant Funding 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62210-8347-4692-AED1-ADD0D67B0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323" y="1825625"/>
            <a:ext cx="10515600" cy="4351338"/>
          </a:xfrm>
        </p:spPr>
        <p:txBody>
          <a:bodyPr/>
          <a:lstStyle/>
          <a:p>
            <a:r>
              <a:rPr lang="en-US" sz="1600">
                <a:latin typeface="Montserrat" panose="00000500000000000000" pitchFamily="2" charset="0"/>
                <a:ea typeface="Roboto Light" panose="02000000000000000000" pitchFamily="2" charset="0"/>
              </a:rPr>
              <a:t>Research reported in this publication was supported by the National Institute Of General Medical Sciences of the National Institutes of Health under:</a:t>
            </a:r>
            <a:br>
              <a:rPr lang="en-US" sz="1600">
                <a:latin typeface="Montserrat" panose="00000500000000000000" pitchFamily="2" charset="0"/>
                <a:ea typeface="Roboto Light" panose="02000000000000000000" pitchFamily="2" charset="0"/>
              </a:rPr>
            </a:br>
            <a:endParaRPr lang="en-US" sz="1600">
              <a:latin typeface="Montserrat" panose="00000500000000000000" pitchFamily="2" charset="0"/>
              <a:ea typeface="Roboto Light" panose="02000000000000000000" pitchFamily="2" charset="0"/>
            </a:endParaRPr>
          </a:p>
          <a:p>
            <a:pPr lvl="2"/>
            <a:r>
              <a:rPr lang="en-US" sz="1400">
                <a:latin typeface="Montserrat Light" panose="00000400000000000000" pitchFamily="2" charset="0"/>
                <a:ea typeface="Roboto Light" panose="02000000000000000000" pitchFamily="2" charset="0"/>
              </a:rPr>
              <a:t>Award Number R43GM128485</a:t>
            </a:r>
          </a:p>
          <a:p>
            <a:pPr lvl="2"/>
            <a:r>
              <a:rPr lang="en-US" sz="1400">
                <a:latin typeface="Montserrat Light" panose="00000400000000000000" pitchFamily="2" charset="0"/>
                <a:ea typeface="Roboto Light" panose="02000000000000000000" pitchFamily="2" charset="0"/>
              </a:rPr>
              <a:t>Award Number 2R44 GM125432-01</a:t>
            </a:r>
          </a:p>
          <a:p>
            <a:pPr lvl="2"/>
            <a:r>
              <a:rPr lang="en-US" sz="1400">
                <a:latin typeface="Montserrat Light" panose="00000400000000000000" pitchFamily="2" charset="0"/>
                <a:ea typeface="Roboto Light" panose="02000000000000000000" pitchFamily="2" charset="0"/>
              </a:rPr>
              <a:t>Award Number 2R44 GM125432-02</a:t>
            </a:r>
          </a:p>
          <a:p>
            <a:pPr lvl="2"/>
            <a:endParaRPr lang="en-US" sz="1400">
              <a:latin typeface="Montserrat Light" panose="00000400000000000000" pitchFamily="2" charset="0"/>
              <a:ea typeface="Roboto Light" panose="02000000000000000000" pitchFamily="2" charset="0"/>
            </a:endParaRPr>
          </a:p>
          <a:p>
            <a:pPr lvl="2"/>
            <a:r>
              <a:rPr lang="en-US" sz="1400">
                <a:latin typeface="Montserrat Light" panose="00000400000000000000" pitchFamily="2" charset="0"/>
              </a:rPr>
              <a:t>Montana SMIR/STTR Matching Funds Program Grant Agreement Number 19-51-RCSBIR-005 </a:t>
            </a:r>
            <a:br>
              <a:rPr lang="en-US" sz="1400">
                <a:latin typeface="Montserrat Light" panose="00000400000000000000" pitchFamily="2" charset="0"/>
              </a:rPr>
            </a:br>
            <a:endParaRPr lang="en-US" sz="1400">
              <a:latin typeface="Montserrat Light" panose="00000400000000000000" pitchFamily="2" charset="0"/>
              <a:ea typeface="Roboto Light" panose="02000000000000000000" pitchFamily="2" charset="0"/>
            </a:endParaRPr>
          </a:p>
          <a:p>
            <a:r>
              <a:rPr lang="en-US" sz="1600">
                <a:latin typeface="Montserrat" panose="00000500000000000000" pitchFamily="2" charset="0"/>
                <a:ea typeface="Roboto Light" panose="02000000000000000000" pitchFamily="2" charset="0"/>
              </a:rPr>
              <a:t>PI is Dr. Andreas Scherer, CEO Golden Helix.</a:t>
            </a:r>
          </a:p>
          <a:p>
            <a:r>
              <a:rPr lang="en-US" sz="1600">
                <a:latin typeface="Montserrat" panose="00000500000000000000" pitchFamily="2" charset="0"/>
                <a:ea typeface="Roboto Light" panose="02000000000000000000" pitchFamily="2" charset="0"/>
              </a:rPr>
              <a:t>The content is solely the responsibility of the authors and does not necessarily represent the official views of the National Institutes of Health.</a:t>
            </a:r>
          </a:p>
          <a:p>
            <a:endParaRPr lang="en-US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81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Click="0" advTm="30000"/>
    </mc:Choice>
    <mc:Fallback xmlns="">
      <p:transition spd="slow" advClick="0" advTm="30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946CFEC7-2236-4AF0-9CCD-29B1D1414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083" y="823870"/>
            <a:ext cx="10785827" cy="6291733"/>
          </a:xfr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307C4457-03E7-4C81-A08B-92BA205DF359}"/>
              </a:ext>
            </a:extLst>
          </p:cNvPr>
          <p:cNvSpPr/>
          <p:nvPr/>
        </p:nvSpPr>
        <p:spPr>
          <a:xfrm rot="13323346">
            <a:off x="6124574" y="3538282"/>
            <a:ext cx="421357" cy="24730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A54C9-610F-48C1-BEB0-CB830A48C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>
                <a:latin typeface="Montserrat"/>
              </a:rPr>
              <a:t>GHI Updates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F139B-2561-43FE-8439-7B1121AB2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90808"/>
            <a:ext cx="5157787" cy="1238672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New eBook Release:</a:t>
            </a:r>
            <a:br>
              <a:rPr lang="en-US" sz="1600" b="0"/>
            </a:br>
            <a:br>
              <a:rPr lang="en-US" sz="1600" b="0"/>
            </a:br>
            <a:r>
              <a:rPr lang="en-US" sz="1600" b="0"/>
              <a:t>Clinical Variant Analysis –</a:t>
            </a:r>
            <a:r>
              <a:rPr lang="en-US" sz="1600" b="0" i="1"/>
              <a:t> Applying the ACMG Guidelines to Analyze Germline Diseases</a:t>
            </a:r>
            <a:endParaRPr lang="en-US" sz="1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62210-8347-4692-AED1-ADD0D67B0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39125"/>
            <a:ext cx="5157787" cy="32505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600" i="1">
              <a:latin typeface="Montserrat" panose="00000500000000000000" pitchFamily="2" charset="0"/>
              <a:ea typeface="Roboto Light" panose="02000000000000000000" pitchFamily="2" charset="0"/>
            </a:endParaRPr>
          </a:p>
          <a:p>
            <a:endParaRPr lang="en-US" sz="1600" i="1">
              <a:latin typeface="Montserrat" panose="00000500000000000000" pitchFamily="2" charset="0"/>
            </a:endParaRPr>
          </a:p>
          <a:p>
            <a:endParaRPr lang="en-US" sz="1600" i="1">
              <a:latin typeface="Montserrat" panose="00000500000000000000" pitchFamily="2" charset="0"/>
            </a:endParaRPr>
          </a:p>
          <a:p>
            <a:endParaRPr lang="en-US" sz="1600" i="1">
              <a:latin typeface="Montserrat" panose="00000500000000000000" pitchFamily="2" charset="0"/>
            </a:endParaRPr>
          </a:p>
          <a:p>
            <a:endParaRPr lang="en-US" sz="1600" i="1">
              <a:latin typeface="Montserrat" panose="00000500000000000000" pitchFamily="2" charset="0"/>
            </a:endParaRPr>
          </a:p>
          <a:p>
            <a:endParaRPr lang="en-US">
              <a:latin typeface="Montserrat" panose="00000500000000000000" pitchFamily="2" charset="0"/>
            </a:endParaRPr>
          </a:p>
          <a:p>
            <a:endParaRPr lang="en-US" sz="1600">
              <a:latin typeface="Montserrat"/>
            </a:endParaRPr>
          </a:p>
          <a:p>
            <a:endParaRPr lang="en-US" sz="1600">
              <a:latin typeface="Montserrat" panose="00000500000000000000" pitchFamily="2" charset="0"/>
            </a:endParaRPr>
          </a:p>
          <a:p>
            <a:endParaRPr lang="en-US" sz="1600">
              <a:latin typeface="Montserrat" panose="000005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FD5E52-DCAF-4657-AD53-15D98E472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90808"/>
            <a:ext cx="5183188" cy="12386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/>
              <a:t>ACMG 2019 – Seattle, WA – April 2-6, 2019</a:t>
            </a:r>
            <a:endParaRPr lang="en-US"/>
          </a:p>
          <a:p>
            <a:pPr>
              <a:lnSpc>
                <a:spcPct val="120000"/>
              </a:lnSpc>
            </a:pPr>
            <a:r>
              <a:rPr lang="en-US" sz="1600" b="0"/>
              <a:t>Stop by the Golden Helix booth #622 for one of our live demos or one-on-one conversation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C4588DF6-89EB-4212-A5FA-D88E8508DE9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335983" y="3373422"/>
            <a:ext cx="2377903" cy="2377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06BB28DF-1ABD-4905-87EC-6E73E94B6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833" y="3410008"/>
            <a:ext cx="3608172" cy="240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5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Click="0" advTm="30000"/>
    </mc:Choice>
    <mc:Fallback xmlns="">
      <p:transition spd="slow" advClick="0" advTm="30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946CFEC7-2236-4AF0-9CCD-29B1D1414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083" y="823870"/>
            <a:ext cx="10785827" cy="6291733"/>
          </a:xfr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307C4457-03E7-4C81-A08B-92BA205DF359}"/>
              </a:ext>
            </a:extLst>
          </p:cNvPr>
          <p:cNvSpPr/>
          <p:nvPr/>
        </p:nvSpPr>
        <p:spPr>
          <a:xfrm rot="13323346">
            <a:off x="6124574" y="3538282"/>
            <a:ext cx="421357" cy="24730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5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A54C9-610F-48C1-BEB0-CB830A48C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323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>
                <a:latin typeface="Montserrat" panose="00000500000000000000" pitchFamily="2" charset="0"/>
              </a:rPr>
              <a:t>NIH Grant Funding 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62210-8347-4692-AED1-ADD0D67B0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323" y="1825625"/>
            <a:ext cx="10515600" cy="4351338"/>
          </a:xfrm>
        </p:spPr>
        <p:txBody>
          <a:bodyPr/>
          <a:lstStyle/>
          <a:p>
            <a:r>
              <a:rPr lang="en-US" sz="1600">
                <a:latin typeface="Montserrat" panose="00000500000000000000" pitchFamily="2" charset="0"/>
                <a:ea typeface="Roboto Light" panose="02000000000000000000" pitchFamily="2" charset="0"/>
              </a:rPr>
              <a:t>Research reported in this publication was supported by the National Institute Of General Medical Sciences of the National Institutes of Health under:</a:t>
            </a:r>
            <a:br>
              <a:rPr lang="en-US" sz="1600">
                <a:latin typeface="Montserrat" panose="00000500000000000000" pitchFamily="2" charset="0"/>
                <a:ea typeface="Roboto Light" panose="02000000000000000000" pitchFamily="2" charset="0"/>
              </a:rPr>
            </a:br>
            <a:endParaRPr lang="en-US" sz="1600">
              <a:latin typeface="Montserrat" panose="00000500000000000000" pitchFamily="2" charset="0"/>
              <a:ea typeface="Roboto Light" panose="02000000000000000000" pitchFamily="2" charset="0"/>
            </a:endParaRPr>
          </a:p>
          <a:p>
            <a:pPr lvl="2"/>
            <a:r>
              <a:rPr lang="en-US" sz="1400">
                <a:latin typeface="Montserrat Light" panose="00000400000000000000" pitchFamily="2" charset="0"/>
                <a:ea typeface="Roboto Light" panose="02000000000000000000" pitchFamily="2" charset="0"/>
              </a:rPr>
              <a:t>Award Number R43GM128485</a:t>
            </a:r>
          </a:p>
          <a:p>
            <a:pPr lvl="2"/>
            <a:r>
              <a:rPr lang="en-US" sz="1400">
                <a:latin typeface="Montserrat Light" panose="00000400000000000000" pitchFamily="2" charset="0"/>
                <a:ea typeface="Roboto Light" panose="02000000000000000000" pitchFamily="2" charset="0"/>
              </a:rPr>
              <a:t>Award Number 2R44 GM125432-01</a:t>
            </a:r>
          </a:p>
          <a:p>
            <a:pPr lvl="2"/>
            <a:r>
              <a:rPr lang="en-US" sz="1400">
                <a:latin typeface="Montserrat Light" panose="00000400000000000000" pitchFamily="2" charset="0"/>
                <a:ea typeface="Roboto Light" panose="02000000000000000000" pitchFamily="2" charset="0"/>
              </a:rPr>
              <a:t>Award Number 2R44 GM125432-02</a:t>
            </a:r>
          </a:p>
          <a:p>
            <a:pPr lvl="2"/>
            <a:endParaRPr lang="en-US" sz="1400">
              <a:latin typeface="Montserrat Light" panose="00000400000000000000" pitchFamily="2" charset="0"/>
              <a:ea typeface="Roboto Light" panose="02000000000000000000" pitchFamily="2" charset="0"/>
            </a:endParaRPr>
          </a:p>
          <a:p>
            <a:pPr lvl="2"/>
            <a:r>
              <a:rPr lang="en-US" sz="1400">
                <a:latin typeface="Montserrat Light" panose="00000400000000000000" pitchFamily="2" charset="0"/>
              </a:rPr>
              <a:t>Montana SMIR/STTR Matching Funds Program Grant Agreement Number 19-51-RCSBIR-005 </a:t>
            </a:r>
            <a:br>
              <a:rPr lang="en-US" sz="1400">
                <a:latin typeface="Montserrat Light" panose="00000400000000000000" pitchFamily="2" charset="0"/>
              </a:rPr>
            </a:br>
            <a:endParaRPr lang="en-US" sz="1400">
              <a:latin typeface="Montserrat Light" panose="00000400000000000000" pitchFamily="2" charset="0"/>
              <a:ea typeface="Roboto Light" panose="02000000000000000000" pitchFamily="2" charset="0"/>
            </a:endParaRPr>
          </a:p>
          <a:p>
            <a:r>
              <a:rPr lang="en-US" sz="1600">
                <a:latin typeface="Montserrat" panose="00000500000000000000" pitchFamily="2" charset="0"/>
                <a:ea typeface="Roboto Light" panose="02000000000000000000" pitchFamily="2" charset="0"/>
              </a:rPr>
              <a:t>PI is Dr. Andreas Scherer, CEO Golden Helix.</a:t>
            </a:r>
          </a:p>
          <a:p>
            <a:r>
              <a:rPr lang="en-US" sz="1600">
                <a:latin typeface="Montserrat" panose="00000500000000000000" pitchFamily="2" charset="0"/>
                <a:ea typeface="Roboto Light" panose="02000000000000000000" pitchFamily="2" charset="0"/>
              </a:rPr>
              <a:t>The content is solely the responsibility of the authors and does not necessarily represent the official views of the National Institutes of Health.</a:t>
            </a:r>
          </a:p>
          <a:p>
            <a:endParaRPr lang="en-US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84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Click="0" advTm="30000"/>
    </mc:Choice>
    <mc:Fallback xmlns="">
      <p:transition spd="slow" advClick="0" advTm="3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B28E1DF-F936-49BD-9F13-1F26EA634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1712" y="2050616"/>
            <a:ext cx="3048000" cy="37719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F0EE6EE-B57D-46F5-A8FB-CB8B913EE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344" y="2050616"/>
            <a:ext cx="3048000" cy="37719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1AD2347-8DC6-45FA-AC48-CF8A03BB8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392" y="2050616"/>
            <a:ext cx="3048000" cy="37719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C9D89549-671C-40A9-B58A-BFA445F7D21C}"/>
              </a:ext>
            </a:extLst>
          </p:cNvPr>
          <p:cNvSpPr/>
          <p:nvPr/>
        </p:nvSpPr>
        <p:spPr>
          <a:xfrm>
            <a:off x="2298695" y="3708296"/>
            <a:ext cx="2079688" cy="158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>
                <a:latin typeface="Montserrat Light" pitchFamily="2" charset="77"/>
              </a:rPr>
              <a:t>Filtering and Annotation</a:t>
            </a:r>
          </a:p>
          <a:p>
            <a:pPr algn="ctr">
              <a:lnSpc>
                <a:spcPct val="200000"/>
              </a:lnSpc>
            </a:pPr>
            <a:r>
              <a:rPr lang="en-US" sz="1000">
                <a:latin typeface="Montserrat Light" pitchFamily="2" charset="77"/>
              </a:rPr>
              <a:t>ACMG Guidelines </a:t>
            </a:r>
          </a:p>
          <a:p>
            <a:pPr algn="ctr">
              <a:lnSpc>
                <a:spcPct val="200000"/>
              </a:lnSpc>
            </a:pPr>
            <a:r>
              <a:rPr lang="en-US" sz="1000">
                <a:latin typeface="Montserrat Light" pitchFamily="2" charset="77"/>
              </a:rPr>
              <a:t>Clinical Reports</a:t>
            </a:r>
          </a:p>
          <a:p>
            <a:pPr algn="ctr">
              <a:lnSpc>
                <a:spcPct val="200000"/>
              </a:lnSpc>
            </a:pPr>
            <a:r>
              <a:rPr lang="en-US" sz="1000">
                <a:latin typeface="Montserrat Light" pitchFamily="2" charset="77"/>
              </a:rPr>
              <a:t>CNV Analysis</a:t>
            </a:r>
          </a:p>
          <a:p>
            <a:pPr algn="ctr">
              <a:lnSpc>
                <a:spcPct val="200000"/>
              </a:lnSpc>
            </a:pPr>
            <a:r>
              <a:rPr lang="en-US" sz="1000">
                <a:latin typeface="Montserrat Light" pitchFamily="2" charset="77"/>
              </a:rPr>
              <a:t>Pipeline: Run Workflows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A7CFDFB-0C45-4CE0-9783-151849031FD4}"/>
              </a:ext>
            </a:extLst>
          </p:cNvPr>
          <p:cNvSpPr/>
          <p:nvPr/>
        </p:nvSpPr>
        <p:spPr>
          <a:xfrm>
            <a:off x="5322819" y="3708296"/>
            <a:ext cx="2079688" cy="1278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>
                <a:latin typeface="Montserrat Light" pitchFamily="2" charset="77"/>
              </a:rPr>
              <a:t>Variant Warehouse</a:t>
            </a:r>
          </a:p>
          <a:p>
            <a:pPr algn="ctr">
              <a:lnSpc>
                <a:spcPct val="200000"/>
              </a:lnSpc>
            </a:pPr>
            <a:r>
              <a:rPr lang="en-US" sz="1000">
                <a:latin typeface="Montserrat Light" pitchFamily="2" charset="77"/>
              </a:rPr>
              <a:t>Centralized Annotations</a:t>
            </a:r>
          </a:p>
          <a:p>
            <a:pPr algn="ctr">
              <a:lnSpc>
                <a:spcPct val="200000"/>
              </a:lnSpc>
            </a:pPr>
            <a:r>
              <a:rPr lang="en-US" sz="1000">
                <a:latin typeface="Montserrat Light" pitchFamily="2" charset="77"/>
              </a:rPr>
              <a:t>Hosted Reports</a:t>
            </a:r>
          </a:p>
          <a:p>
            <a:pPr algn="ctr">
              <a:lnSpc>
                <a:spcPct val="200000"/>
              </a:lnSpc>
            </a:pPr>
            <a:r>
              <a:rPr lang="en-US" sz="1000">
                <a:latin typeface="Montserrat Light" pitchFamily="2" charset="77"/>
              </a:rPr>
              <a:t>Sharing and Integration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6463AEC-6AED-4D4B-8DF3-7283523AE397}"/>
              </a:ext>
            </a:extLst>
          </p:cNvPr>
          <p:cNvSpPr/>
          <p:nvPr/>
        </p:nvSpPr>
        <p:spPr>
          <a:xfrm>
            <a:off x="8242955" y="3708296"/>
            <a:ext cx="2079688" cy="158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>
                <a:latin typeface="Montserrat Light" pitchFamily="2" charset="77"/>
              </a:rPr>
              <a:t>CNV Analysis</a:t>
            </a:r>
          </a:p>
          <a:p>
            <a:pPr algn="ctr">
              <a:lnSpc>
                <a:spcPct val="200000"/>
              </a:lnSpc>
            </a:pPr>
            <a:r>
              <a:rPr lang="en-US" sz="1000">
                <a:latin typeface="Montserrat Light" pitchFamily="2" charset="77"/>
              </a:rPr>
              <a:t>GWAS | Genomic Prediction</a:t>
            </a:r>
          </a:p>
          <a:p>
            <a:pPr algn="ctr">
              <a:lnSpc>
                <a:spcPct val="200000"/>
              </a:lnSpc>
            </a:pPr>
            <a:r>
              <a:rPr lang="en-US" sz="1000">
                <a:latin typeface="Montserrat Light" pitchFamily="2" charset="77"/>
              </a:rPr>
              <a:t>Large-N Population Studies</a:t>
            </a:r>
          </a:p>
          <a:p>
            <a:pPr algn="ctr">
              <a:lnSpc>
                <a:spcPct val="200000"/>
              </a:lnSpc>
            </a:pPr>
            <a:r>
              <a:rPr lang="en-US" sz="1000">
                <a:latin typeface="Montserrat Light" pitchFamily="2" charset="77"/>
              </a:rPr>
              <a:t>RNA-Seq</a:t>
            </a:r>
          </a:p>
          <a:p>
            <a:pPr algn="ctr">
              <a:lnSpc>
                <a:spcPct val="200000"/>
              </a:lnSpc>
            </a:pPr>
            <a:r>
              <a:rPr lang="en-US" sz="1000">
                <a:latin typeface="Montserrat Light" pitchFamily="2" charset="77"/>
              </a:rPr>
              <a:t>Large-N CNV-Analysis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C38EEC1-DD1F-4E81-8811-7699DBC55CFA}"/>
              </a:ext>
            </a:extLst>
          </p:cNvPr>
          <p:cNvCxnSpPr/>
          <p:nvPr/>
        </p:nvCxnSpPr>
        <p:spPr>
          <a:xfrm>
            <a:off x="1969795" y="4086033"/>
            <a:ext cx="257403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FB65DEB-88D6-4502-A302-A2006D45C92B}"/>
              </a:ext>
            </a:extLst>
          </p:cNvPr>
          <p:cNvCxnSpPr/>
          <p:nvPr/>
        </p:nvCxnSpPr>
        <p:spPr>
          <a:xfrm>
            <a:off x="1969795" y="4372752"/>
            <a:ext cx="257403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904C91E-F937-4C56-80E3-35C6D3C7398A}"/>
              </a:ext>
            </a:extLst>
          </p:cNvPr>
          <p:cNvCxnSpPr/>
          <p:nvPr/>
        </p:nvCxnSpPr>
        <p:spPr>
          <a:xfrm>
            <a:off x="1969795" y="4674969"/>
            <a:ext cx="257403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07A1136-FED0-4819-BBDB-BC43580FB49A}"/>
              </a:ext>
            </a:extLst>
          </p:cNvPr>
          <p:cNvCxnSpPr/>
          <p:nvPr/>
        </p:nvCxnSpPr>
        <p:spPr>
          <a:xfrm>
            <a:off x="1969795" y="5015932"/>
            <a:ext cx="257403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1D55B23-20F9-4F92-AFD5-079C9EDDD120}"/>
              </a:ext>
            </a:extLst>
          </p:cNvPr>
          <p:cNvCxnSpPr>
            <a:cxnSpLocks/>
          </p:cNvCxnSpPr>
          <p:nvPr/>
        </p:nvCxnSpPr>
        <p:spPr>
          <a:xfrm>
            <a:off x="5015212" y="4086033"/>
            <a:ext cx="257403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CC3137E-639F-4453-8948-0D11F55555E4}"/>
              </a:ext>
            </a:extLst>
          </p:cNvPr>
          <p:cNvCxnSpPr>
            <a:cxnSpLocks/>
          </p:cNvCxnSpPr>
          <p:nvPr/>
        </p:nvCxnSpPr>
        <p:spPr>
          <a:xfrm>
            <a:off x="5015212" y="4372752"/>
            <a:ext cx="257403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CF6821A-1E7C-4EDF-9A4E-7F391BC4328C}"/>
              </a:ext>
            </a:extLst>
          </p:cNvPr>
          <p:cNvCxnSpPr>
            <a:cxnSpLocks/>
          </p:cNvCxnSpPr>
          <p:nvPr/>
        </p:nvCxnSpPr>
        <p:spPr>
          <a:xfrm>
            <a:off x="5015212" y="4674969"/>
            <a:ext cx="257403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5E664CA-FE67-451C-BD9E-8B75C2D9AD84}"/>
              </a:ext>
            </a:extLst>
          </p:cNvPr>
          <p:cNvCxnSpPr>
            <a:cxnSpLocks/>
          </p:cNvCxnSpPr>
          <p:nvPr/>
        </p:nvCxnSpPr>
        <p:spPr>
          <a:xfrm>
            <a:off x="5015212" y="5015932"/>
            <a:ext cx="257403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872532-E66F-4080-B0B2-FBA24A766D0C}"/>
              </a:ext>
            </a:extLst>
          </p:cNvPr>
          <p:cNvCxnSpPr>
            <a:cxnSpLocks/>
          </p:cNvCxnSpPr>
          <p:nvPr/>
        </p:nvCxnSpPr>
        <p:spPr>
          <a:xfrm>
            <a:off x="7952141" y="4086033"/>
            <a:ext cx="257403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482C888-C2D4-4B02-AA0A-9DD6316688C4}"/>
              </a:ext>
            </a:extLst>
          </p:cNvPr>
          <p:cNvCxnSpPr>
            <a:cxnSpLocks/>
          </p:cNvCxnSpPr>
          <p:nvPr/>
        </p:nvCxnSpPr>
        <p:spPr>
          <a:xfrm>
            <a:off x="7952141" y="4372752"/>
            <a:ext cx="257403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02845AA-CBE6-45C2-B339-7C0ECB4DE247}"/>
              </a:ext>
            </a:extLst>
          </p:cNvPr>
          <p:cNvCxnSpPr>
            <a:cxnSpLocks/>
          </p:cNvCxnSpPr>
          <p:nvPr/>
        </p:nvCxnSpPr>
        <p:spPr>
          <a:xfrm>
            <a:off x="7952141" y="4674969"/>
            <a:ext cx="257403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5871773-D9A4-498B-9E4F-58F6D8D4B04B}"/>
              </a:ext>
            </a:extLst>
          </p:cNvPr>
          <p:cNvCxnSpPr>
            <a:cxnSpLocks/>
          </p:cNvCxnSpPr>
          <p:nvPr/>
        </p:nvCxnSpPr>
        <p:spPr>
          <a:xfrm>
            <a:off x="7952141" y="5015932"/>
            <a:ext cx="257403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itle 1">
            <a:extLst>
              <a:ext uri="{FF2B5EF4-FFF2-40B4-BE49-F238E27FC236}">
                <a16:creationId xmlns:a16="http://schemas.microsoft.com/office/drawing/2014/main" id="{D86EA78A-9166-4A55-A611-70A716CA1FAE}"/>
              </a:ext>
            </a:extLst>
          </p:cNvPr>
          <p:cNvSpPr txBox="1">
            <a:spLocks/>
          </p:cNvSpPr>
          <p:nvPr/>
        </p:nvSpPr>
        <p:spPr>
          <a:xfrm>
            <a:off x="395288" y="855088"/>
            <a:ext cx="8948738" cy="9810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200">
                <a:latin typeface="Montserrat Medium" panose="00000600000000000000" pitchFamily="2" charset="0"/>
              </a:rPr>
              <a:t>Who Are We?</a:t>
            </a:r>
            <a:br>
              <a:rPr lang="en-US" sz="2200">
                <a:latin typeface="Montserrat Medium" panose="00000600000000000000" pitchFamily="2" charset="0"/>
              </a:rPr>
            </a:br>
            <a:br>
              <a:rPr lang="en-US" sz="2200">
                <a:latin typeface="Montserrat Medium" panose="00000600000000000000" pitchFamily="2" charset="0"/>
              </a:rPr>
            </a:br>
            <a:r>
              <a:rPr lang="en-US" sz="2200">
                <a:latin typeface="Montserrat Light" panose="00000400000000000000" pitchFamily="2" charset="0"/>
              </a:rPr>
              <a:t>Golden Helix is a global bioinformatics company</a:t>
            </a:r>
            <a:br>
              <a:rPr lang="en-US" sz="2200">
                <a:latin typeface="Montserrat Light" panose="00000400000000000000" pitchFamily="2" charset="0"/>
              </a:rPr>
            </a:br>
            <a:r>
              <a:rPr lang="en-US" sz="2200">
                <a:latin typeface="Montserrat Light" panose="00000400000000000000" pitchFamily="2" charset="0"/>
              </a:rPr>
              <a:t>founded in 1998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48D9DB-5160-4553-B157-F0E25AC5F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439" y="2696547"/>
            <a:ext cx="1517906" cy="8392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972B44-308F-4BA4-AB87-A33AE4DB7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2405" y="2788435"/>
            <a:ext cx="1766615" cy="655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170D16-01C1-4643-A8FB-49A24003F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9093" y="2815004"/>
            <a:ext cx="1744502" cy="6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3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Click="0" advTm="30000"/>
    </mc:Choice>
    <mc:Fallback xmlns="">
      <p:transition spd="slow" advClick="0" advTm="3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B88A2B-3C34-D243-BF10-948E8E81E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300038"/>
            <a:ext cx="6733300" cy="50958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200">
                <a:latin typeface="Montserrat Light" pitchFamily="2" charset="77"/>
              </a:rPr>
              <a:t>Cited in 1,000s of Peer-Reviewed Publications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D70C06E-C5CA-4C3C-8CC7-B9672B1DAED5}"/>
              </a:ext>
            </a:extLst>
          </p:cNvPr>
          <p:cNvGrpSpPr/>
          <p:nvPr/>
        </p:nvGrpSpPr>
        <p:grpSpPr>
          <a:xfrm>
            <a:off x="3553713" y="1829249"/>
            <a:ext cx="5084573" cy="1746232"/>
            <a:chOff x="3568987" y="1692749"/>
            <a:chExt cx="5084573" cy="1746232"/>
          </a:xfrm>
        </p:grpSpPr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B63DBB63-74A1-4BD5-9EF8-791C3C0AA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35912" y="1700342"/>
              <a:ext cx="1320176" cy="1731047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CD681348-2C51-4D8E-B917-83F568B64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33384" y="1692749"/>
              <a:ext cx="1320176" cy="1746232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01871B6F-2E69-488A-AD82-886C507F1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68987" y="1700342"/>
              <a:ext cx="1289629" cy="1731047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0D46D66-1CEC-43B2-8BC1-F910FB4B61F3}"/>
              </a:ext>
            </a:extLst>
          </p:cNvPr>
          <p:cNvGrpSpPr/>
          <p:nvPr/>
        </p:nvGrpSpPr>
        <p:grpSpPr>
          <a:xfrm>
            <a:off x="1446690" y="4139980"/>
            <a:ext cx="9298619" cy="877503"/>
            <a:chOff x="1913552" y="4009352"/>
            <a:chExt cx="9298619" cy="877503"/>
          </a:xfrm>
        </p:grpSpPr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3BE9ECB4-759A-4C56-993C-8C09D0657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29005" y="4013453"/>
              <a:ext cx="632700" cy="831285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1DCF34C0-F672-4019-AF41-154F988DE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75946" y="4013453"/>
              <a:ext cx="636225" cy="823911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CB248DF5-BE95-4842-AD54-A4B88BA07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83112" y="4009352"/>
              <a:ext cx="623483" cy="835386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30CA1D64-B6FE-427D-9F89-899574FDE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328002" y="4013453"/>
              <a:ext cx="626540" cy="835386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6C9E0388-E048-4DD7-AA54-7FB4D732A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341699" y="4009352"/>
              <a:ext cx="621009" cy="828012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6D064C05-FC14-486A-93F6-570636561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584115" y="4009352"/>
              <a:ext cx="623483" cy="831311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D09110D7-CC97-4425-9E0C-5E66CCBA2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913552" y="4013453"/>
              <a:ext cx="592666" cy="873402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40D67C84-9E2F-4110-8C36-E376508F99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2498" r="5465"/>
            <a:stretch/>
          </p:blipFill>
          <p:spPr>
            <a:xfrm>
              <a:off x="3127625" y="4013453"/>
              <a:ext cx="592667" cy="835386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86365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Click="0" advTm="30000"/>
    </mc:Choice>
    <mc:Fallback xmlns="">
      <p:transition spd="slow" advClick="0" advTm="3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B88A2B-3C34-D243-BF10-948E8E81E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300038"/>
            <a:ext cx="4662487" cy="50958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200">
                <a:latin typeface="Montserrat Light" pitchFamily="2" charset="77"/>
              </a:rPr>
              <a:t>Over 400 Customers Globally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FEB31E1-1EF4-4F0A-8B73-69DFE8E70394}"/>
              </a:ext>
            </a:extLst>
          </p:cNvPr>
          <p:cNvGrpSpPr/>
          <p:nvPr/>
        </p:nvGrpSpPr>
        <p:grpSpPr>
          <a:xfrm>
            <a:off x="476939" y="3752082"/>
            <a:ext cx="11217957" cy="1035219"/>
            <a:chOff x="476939" y="3767023"/>
            <a:chExt cx="11217957" cy="1035219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C924632D-C7AD-4CFB-9544-E58CC3D1B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02891" y="3945904"/>
              <a:ext cx="1192005" cy="677456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5CA1D5B-B116-4D5A-84E8-7EE97DC17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939" y="4073857"/>
              <a:ext cx="1285612" cy="421551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5A753639-9741-416A-83FE-ADF971D3A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49957" y="4167842"/>
              <a:ext cx="1221561" cy="233581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AE9567F4-C97E-4DDB-9921-10F209408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60164" y="4096917"/>
              <a:ext cx="1356978" cy="375431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E8806378-0B90-4653-86BA-D7B7DB4E14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5285" b="20959"/>
            <a:stretch/>
          </p:blipFill>
          <p:spPr>
            <a:xfrm>
              <a:off x="3408408" y="4110762"/>
              <a:ext cx="1238656" cy="347741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C315BCBA-BA1B-40F9-8633-CDF1ABB0E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78375" y="3981558"/>
              <a:ext cx="1035219" cy="60614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7CD079A-CEEA-46E5-894E-6E7CE4040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76183" y="3989357"/>
              <a:ext cx="1136888" cy="59055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2B52C20-589F-42AC-AC4E-5E32ABBB1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03806" y="3767023"/>
              <a:ext cx="1035219" cy="1035219"/>
            </a:xfrm>
            <a:prstGeom prst="rect">
              <a:avLst/>
            </a:prstGeom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52A9C61D-64E6-48F5-A27B-2ABBA6F8E4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83708" y="5858935"/>
            <a:ext cx="2364164" cy="49253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E1141DB-0D34-4F56-B7AC-4687AD2D946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1149" t="16276" r="11551" b="22972"/>
          <a:stretch/>
        </p:blipFill>
        <p:spPr>
          <a:xfrm>
            <a:off x="476939" y="5034299"/>
            <a:ext cx="1285612" cy="42155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A5AACF06-93C4-4FF7-947B-85F3A44C1FF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6328" t="32317" r="8860" b="32318"/>
          <a:stretch/>
        </p:blipFill>
        <p:spPr>
          <a:xfrm>
            <a:off x="4955258" y="5034299"/>
            <a:ext cx="1010959" cy="421552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7AB991F-0086-4CB0-8094-71F334B3E6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33174" y="4865965"/>
            <a:ext cx="1010959" cy="75822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A376416D-4481-4DB1-8C3E-04C6618F9B4D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8462" t="31902" r="9063" b="34633"/>
          <a:stretch/>
        </p:blipFill>
        <p:spPr>
          <a:xfrm>
            <a:off x="3308325" y="5100412"/>
            <a:ext cx="1438822" cy="289326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0EC578F4-31ED-4C91-95DE-4F4868FE621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82115" y="5045568"/>
            <a:ext cx="1227739" cy="39901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FC5796D-C2CB-45A3-9417-B17E7DB1D91F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r="47080" b="5845"/>
          <a:stretch/>
        </p:blipFill>
        <p:spPr>
          <a:xfrm>
            <a:off x="6174328" y="4939158"/>
            <a:ext cx="1294175" cy="61183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DC8125D-91AA-44D2-AF76-A53CE4C4440D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1" t="-8145" r="35605" b="1"/>
          <a:stretch/>
        </p:blipFill>
        <p:spPr>
          <a:xfrm>
            <a:off x="10502891" y="1297233"/>
            <a:ext cx="1192004" cy="39481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973CDCA-D3F2-4BEC-8AB2-6D35230A83E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9508" y="1234917"/>
            <a:ext cx="1240474" cy="51944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25568351-218B-4B1C-9DB9-F696AD64B42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64736" y="998041"/>
            <a:ext cx="1192003" cy="9932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8BDF2051-70F2-4470-BA39-0449D68EAA8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89418" y="1252801"/>
            <a:ext cx="1298471" cy="48368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1CDC4DB-E289-49B5-9EFB-BEA7947E459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330633" y="1282025"/>
            <a:ext cx="1394207" cy="42523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F688ACC-EB01-4BBA-A3F3-7D6ACE2C570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31878" y="1362908"/>
            <a:ext cx="1272596" cy="26346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B5BB34A-F08B-4C60-96EB-261A0A6683A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923465" y="1140821"/>
            <a:ext cx="1442325" cy="70764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E9AE3E3-6056-4A0E-A34E-08BCC0153D3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177711" y="1269345"/>
            <a:ext cx="1287409" cy="45059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939CFAB-86AF-4548-8EEF-3E420225A4A8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l="1814" t="29826" r="72497" b="14558"/>
          <a:stretch/>
        </p:blipFill>
        <p:spPr>
          <a:xfrm>
            <a:off x="484583" y="5886147"/>
            <a:ext cx="1270324" cy="46798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50343031-6186-42D2-971F-96CF6862D70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043446" y="5702849"/>
            <a:ext cx="834583" cy="834583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43621EE4-C1FD-491F-A535-0A1D9CB08B5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914214" y="5978222"/>
            <a:ext cx="1248878" cy="28383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2DAA2C3E-5041-4525-928B-0BBB8A0BBD20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410594" y="5962199"/>
            <a:ext cx="1234284" cy="31588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6970C32-FB1F-48E9-91E0-7184E3718F70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596502" y="5845222"/>
            <a:ext cx="1198964" cy="5498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929291-35DB-4ABA-97DB-92F3F59779F2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601770" y="4973398"/>
            <a:ext cx="868755" cy="54335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C7B612C4-82E6-4AB9-9CE8-6E9359408A1D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226084" y="4943661"/>
            <a:ext cx="880042" cy="60282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8EE6428-D972-4081-A939-810B6CBCB1AB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179595" y="5830438"/>
            <a:ext cx="1259576" cy="57940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873B2C8-B116-44A5-AEC1-575EFD009604}"/>
              </a:ext>
            </a:extLst>
          </p:cNvPr>
          <p:cNvGrpSpPr/>
          <p:nvPr/>
        </p:nvGrpSpPr>
        <p:grpSpPr>
          <a:xfrm>
            <a:off x="473278" y="2069905"/>
            <a:ext cx="11267533" cy="675690"/>
            <a:chOff x="473278" y="2049796"/>
            <a:chExt cx="11267533" cy="675690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37DB4B6-EC63-4E72-9D25-AA3934BC6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10456976" y="2105267"/>
              <a:ext cx="1283835" cy="564748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F028EA1B-2FD8-4884-93D4-8D8B22167F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4"/>
            <a:srcRect l="7671" t="16979" r="5254" b="16148"/>
            <a:stretch/>
          </p:blipFill>
          <p:spPr>
            <a:xfrm>
              <a:off x="473278" y="2189430"/>
              <a:ext cx="1292934" cy="396423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79FAB82D-3285-4E0C-96D4-D2D4E1C4E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4838330" y="2177442"/>
              <a:ext cx="1244815" cy="420398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6AB05F75-0774-4BEC-A1F3-6E0B895A9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1907615" y="2091297"/>
              <a:ext cx="1262076" cy="592688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9FB2A02F-48DE-4051-86E0-BDFBB88912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7"/>
            <a:srcRect l="25493" r="25125"/>
            <a:stretch/>
          </p:blipFill>
          <p:spPr>
            <a:xfrm>
              <a:off x="3349247" y="2084945"/>
              <a:ext cx="1356978" cy="60539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F3B1FC8-DD0B-4690-B7EB-EE1634B47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7818695" y="2049796"/>
              <a:ext cx="754578" cy="67569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24F84431-6EB1-433B-977C-1FAEE047E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9035792" y="2280747"/>
              <a:ext cx="1217670" cy="213789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A37696CF-6089-4EBE-9240-5502965A1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/>
            <a:stretch>
              <a:fillRect/>
            </a:stretch>
          </p:blipFill>
          <p:spPr>
            <a:xfrm>
              <a:off x="6383252" y="2172065"/>
              <a:ext cx="876327" cy="43115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A65EE77-7A08-4B34-94DD-AC73F7B20A1C}"/>
              </a:ext>
            </a:extLst>
          </p:cNvPr>
          <p:cNvGrpSpPr/>
          <p:nvPr/>
        </p:nvGrpSpPr>
        <p:grpSpPr>
          <a:xfrm>
            <a:off x="470510" y="2824259"/>
            <a:ext cx="10974416" cy="849159"/>
            <a:chOff x="470510" y="2924617"/>
            <a:chExt cx="10974416" cy="849159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178F698-A246-444E-B1C6-DF68B6FDE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/>
            <a:stretch>
              <a:fillRect/>
            </a:stretch>
          </p:blipFill>
          <p:spPr>
            <a:xfrm>
              <a:off x="10752861" y="2924617"/>
              <a:ext cx="692065" cy="849159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32D61B71-4C85-4F34-B041-32460C600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/>
            <a:stretch>
              <a:fillRect/>
            </a:stretch>
          </p:blipFill>
          <p:spPr>
            <a:xfrm>
              <a:off x="470510" y="3177960"/>
              <a:ext cx="1298471" cy="342472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35DB3AEA-1E67-4875-A172-DDCCBEB40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/>
            <a:stretch>
              <a:fillRect/>
            </a:stretch>
          </p:blipFill>
          <p:spPr>
            <a:xfrm>
              <a:off x="4915002" y="3044844"/>
              <a:ext cx="1091471" cy="608705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B19BCD39-6F91-44D2-982E-9AAFAA050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/>
            <a:stretch>
              <a:fillRect/>
            </a:stretch>
          </p:blipFill>
          <p:spPr>
            <a:xfrm>
              <a:off x="1907615" y="3146002"/>
              <a:ext cx="1262076" cy="406388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79BF831E-3211-4872-BF56-3C153C0C7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/>
            <a:stretch>
              <a:fillRect/>
            </a:stretch>
          </p:blipFill>
          <p:spPr>
            <a:xfrm>
              <a:off x="3402162" y="3234839"/>
              <a:ext cx="1251148" cy="22871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1BB8119-DD81-4483-B3D1-0BF0C2241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/>
            <a:stretch>
              <a:fillRect/>
            </a:stretch>
          </p:blipFill>
          <p:spPr>
            <a:xfrm>
              <a:off x="7565982" y="3124196"/>
              <a:ext cx="1260004" cy="450001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1DD127CA-05A4-4FB3-BFD9-12889F9AD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/>
            <a:stretch>
              <a:fillRect/>
            </a:stretch>
          </p:blipFill>
          <p:spPr>
            <a:xfrm>
              <a:off x="9141860" y="3036643"/>
              <a:ext cx="1005534" cy="625107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01DB033F-FBDF-49E3-BF7C-89981C27C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/>
            <a:stretch>
              <a:fillRect/>
            </a:stretch>
          </p:blipFill>
          <p:spPr>
            <a:xfrm>
              <a:off x="6478207" y="2975769"/>
              <a:ext cx="686416" cy="746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213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Click="0" advTm="30000"/>
    </mc:Choice>
    <mc:Fallback xmlns="">
      <p:transition spd="slow" advClick="0" advTm="3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07BCA7F-3EDF-4BC9-9DF1-51389960F5FA}"/>
              </a:ext>
            </a:extLst>
          </p:cNvPr>
          <p:cNvGrpSpPr/>
          <p:nvPr/>
        </p:nvGrpSpPr>
        <p:grpSpPr>
          <a:xfrm>
            <a:off x="968706" y="3984746"/>
            <a:ext cx="4298153" cy="1443074"/>
            <a:chOff x="981245" y="1717097"/>
            <a:chExt cx="4298153" cy="144307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2F245DD-219B-4A98-AC52-AF91929E54A0}"/>
                </a:ext>
              </a:extLst>
            </p:cNvPr>
            <p:cNvSpPr txBox="1"/>
            <p:nvPr/>
          </p:nvSpPr>
          <p:spPr>
            <a:xfrm>
              <a:off x="2037726" y="1802073"/>
              <a:ext cx="305752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>
                  <a:latin typeface="Montserrat Light" pitchFamily="2" charset="77"/>
                </a:rPr>
                <a:t>SIMPLE, SUBSCRIPTION-</a:t>
              </a:r>
            </a:p>
            <a:p>
              <a:r>
                <a:rPr lang="en-US" sz="1500">
                  <a:latin typeface="Montserrat Light" pitchFamily="2" charset="77"/>
                </a:rPr>
                <a:t>BASED BUSINESS MODEL</a:t>
              </a:r>
            </a:p>
            <a:p>
              <a:endParaRPr lang="en-US" sz="1500">
                <a:latin typeface="Montserrat Light" pitchFamily="2" charset="77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33AAB69-A3AE-434E-8DC4-BD2162ED543E}"/>
                </a:ext>
              </a:extLst>
            </p:cNvPr>
            <p:cNvSpPr txBox="1"/>
            <p:nvPr/>
          </p:nvSpPr>
          <p:spPr>
            <a:xfrm>
              <a:off x="2037726" y="2414389"/>
              <a:ext cx="3241672" cy="745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Courier New" panose="02070309020205020404" pitchFamily="49" charset="0"/>
                <a:buChar char="o"/>
              </a:pPr>
              <a:r>
                <a:rPr lang="en-US" sz="1500">
                  <a:latin typeface="Montserrat Light" pitchFamily="2" charset="77"/>
                </a:rPr>
                <a:t>Yearly licensing fee</a:t>
              </a:r>
            </a:p>
            <a:p>
              <a:pPr marL="285750" indent="-285750">
                <a:lnSpc>
                  <a:spcPct val="150000"/>
                </a:lnSpc>
                <a:buFont typeface="Courier New" panose="02070309020205020404" pitchFamily="49" charset="0"/>
                <a:buChar char="o"/>
              </a:pPr>
              <a:r>
                <a:rPr lang="en-US" sz="1500">
                  <a:latin typeface="Montserrat Light" pitchFamily="2" charset="77"/>
                </a:rPr>
                <a:t>Unlimited training &amp; support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AE2C3F-AB1B-4F0B-8C0A-2C42BB141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1245" y="1717097"/>
              <a:ext cx="825500" cy="855518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A571971-330D-46BF-82DC-03BE9216AF48}"/>
              </a:ext>
            </a:extLst>
          </p:cNvPr>
          <p:cNvGrpSpPr/>
          <p:nvPr/>
        </p:nvGrpSpPr>
        <p:grpSpPr>
          <a:xfrm>
            <a:off x="968706" y="1792549"/>
            <a:ext cx="4928237" cy="1335588"/>
            <a:chOff x="1052685" y="4073785"/>
            <a:chExt cx="4928237" cy="133558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18E4056-AF43-4AFA-A676-F0A7326836CF}"/>
                </a:ext>
              </a:extLst>
            </p:cNvPr>
            <p:cNvSpPr txBox="1"/>
            <p:nvPr/>
          </p:nvSpPr>
          <p:spPr>
            <a:xfrm>
              <a:off x="2037726" y="4073785"/>
              <a:ext cx="305752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>
                  <a:latin typeface="Montserrat Light" pitchFamily="2" charset="77"/>
                </a:rPr>
                <a:t>SOFTWARE IS VETTED</a:t>
              </a:r>
            </a:p>
            <a:p>
              <a:endParaRPr lang="en-US" sz="1500">
                <a:latin typeface="Montserrat Light" pitchFamily="2" charset="77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B560750-C5E1-4F6F-802F-47BE25C0C09A}"/>
                </a:ext>
              </a:extLst>
            </p:cNvPr>
            <p:cNvSpPr txBox="1"/>
            <p:nvPr/>
          </p:nvSpPr>
          <p:spPr>
            <a:xfrm>
              <a:off x="2037726" y="4663591"/>
              <a:ext cx="3943196" cy="745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Courier New" panose="02070309020205020404" pitchFamily="49" charset="0"/>
                <a:buChar char="o"/>
              </a:pPr>
              <a:r>
                <a:rPr lang="en-US" sz="1500">
                  <a:latin typeface="Montserrat Light" pitchFamily="2" charset="77"/>
                </a:rPr>
                <a:t>20,000+ users at 400+ organizations </a:t>
              </a:r>
            </a:p>
            <a:p>
              <a:pPr marL="285750" indent="-285750">
                <a:lnSpc>
                  <a:spcPct val="150000"/>
                </a:lnSpc>
                <a:buFont typeface="Courier New" panose="02070309020205020404" pitchFamily="49" charset="0"/>
                <a:buChar char="o"/>
              </a:pPr>
              <a:r>
                <a:rPr lang="en-US" sz="1500">
                  <a:latin typeface="Montserrat Light" pitchFamily="2" charset="77"/>
                </a:rPr>
                <a:t>Quality &amp; feedback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EED79CB-A6CE-40B0-9C8A-8D32912F6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2685" y="4111200"/>
              <a:ext cx="825500" cy="5715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F7202B7-8038-4887-8DBA-B1336B1E7F8A}"/>
              </a:ext>
            </a:extLst>
          </p:cNvPr>
          <p:cNvGrpSpPr/>
          <p:nvPr/>
        </p:nvGrpSpPr>
        <p:grpSpPr>
          <a:xfrm>
            <a:off x="6461669" y="1792549"/>
            <a:ext cx="4676772" cy="1341094"/>
            <a:chOff x="6517655" y="1792549"/>
            <a:chExt cx="4676772" cy="134109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B7F68F6-FE08-4EDD-AEE7-095EE8CB4D0E}"/>
                </a:ext>
              </a:extLst>
            </p:cNvPr>
            <p:cNvSpPr txBox="1"/>
            <p:nvPr/>
          </p:nvSpPr>
          <p:spPr>
            <a:xfrm>
              <a:off x="7493963" y="1802073"/>
              <a:ext cx="305752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>
                  <a:latin typeface="Montserrat Light" pitchFamily="2" charset="77"/>
                </a:rPr>
                <a:t>DEEPLY ENGRAINED IN</a:t>
              </a:r>
            </a:p>
            <a:p>
              <a:r>
                <a:rPr lang="en-US" sz="1500">
                  <a:latin typeface="Montserrat Light" pitchFamily="2" charset="77"/>
                </a:rPr>
                <a:t>SCIENTIFIC COMMUNITY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87FA42A-785F-4489-AF6C-FE5288DDD86A}"/>
                </a:ext>
              </a:extLst>
            </p:cNvPr>
            <p:cNvSpPr txBox="1"/>
            <p:nvPr/>
          </p:nvSpPr>
          <p:spPr>
            <a:xfrm>
              <a:off x="7493963" y="2387861"/>
              <a:ext cx="3700464" cy="745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Courier New" panose="02070309020205020404" pitchFamily="49" charset="0"/>
                <a:buChar char="o"/>
              </a:pPr>
              <a:r>
                <a:rPr lang="en-US" sz="1500">
                  <a:latin typeface="Montserrat Light" pitchFamily="2" charset="77"/>
                </a:rPr>
                <a:t>Give back to the community</a:t>
              </a:r>
            </a:p>
            <a:p>
              <a:pPr marL="285750" indent="-285750">
                <a:lnSpc>
                  <a:spcPct val="150000"/>
                </a:lnSpc>
                <a:buFont typeface="Courier New" panose="02070309020205020404" pitchFamily="49" charset="0"/>
                <a:buChar char="o"/>
              </a:pPr>
              <a:r>
                <a:rPr lang="en-US" sz="1500">
                  <a:latin typeface="Montserrat Light" pitchFamily="2" charset="77"/>
                </a:rPr>
                <a:t>Contribute content and support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5CDBC84-E006-41E7-97FA-4D677B240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17655" y="1792549"/>
              <a:ext cx="762000" cy="76200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C22C0ED-E676-40A9-9389-6E0F63181F94}"/>
              </a:ext>
            </a:extLst>
          </p:cNvPr>
          <p:cNvGrpSpPr/>
          <p:nvPr/>
        </p:nvGrpSpPr>
        <p:grpSpPr>
          <a:xfrm>
            <a:off x="6474369" y="3988227"/>
            <a:ext cx="5464171" cy="1066816"/>
            <a:chOff x="6530355" y="3988227"/>
            <a:chExt cx="5464171" cy="106681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342679D-CFB7-47FE-912A-D7C0ABA07B21}"/>
                </a:ext>
              </a:extLst>
            </p:cNvPr>
            <p:cNvSpPr txBox="1"/>
            <p:nvPr/>
          </p:nvSpPr>
          <p:spPr>
            <a:xfrm>
              <a:off x="7579687" y="4073785"/>
              <a:ext cx="441483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>
                  <a:latin typeface="Montserrat Light" pitchFamily="2" charset="77"/>
                </a:rPr>
                <a:t>INNOVATIVE SOFTWARE SOLUTIONS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6AFA90B-0A61-474F-A0E2-4E34E1583003}"/>
                </a:ext>
              </a:extLst>
            </p:cNvPr>
            <p:cNvSpPr txBox="1"/>
            <p:nvPr/>
          </p:nvSpPr>
          <p:spPr>
            <a:xfrm>
              <a:off x="7543969" y="4655510"/>
              <a:ext cx="3600451" cy="399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Courier New" panose="02070309020205020404" pitchFamily="49" charset="0"/>
                <a:buChar char="o"/>
              </a:pPr>
              <a:r>
                <a:rPr lang="en-US" sz="1500">
                  <a:latin typeface="Montserrat Light" pitchFamily="2" charset="77"/>
                </a:rPr>
                <a:t>Cited in 1,000s of publications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2059DBC-3BF9-49BA-9B84-B8C7F85D7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30355" y="3988227"/>
              <a:ext cx="749300" cy="711200"/>
            </a:xfrm>
            <a:prstGeom prst="rect">
              <a:avLst/>
            </a:prstGeom>
          </p:spPr>
        </p:pic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9410A5B3-C0F2-4ADF-A0FB-C5067B0C6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7" y="300038"/>
            <a:ext cx="8905123" cy="98318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200">
                <a:latin typeface="Montserrat Light" pitchFamily="2" charset="77"/>
              </a:rPr>
              <a:t>When you choose Golden Helix,</a:t>
            </a:r>
            <a:br>
              <a:rPr lang="en-US" sz="2200">
                <a:latin typeface="Montserrat Light" pitchFamily="2" charset="77"/>
              </a:rPr>
            </a:br>
            <a:r>
              <a:rPr lang="en-US" sz="2200">
                <a:latin typeface="Montserrat Light" pitchFamily="2" charset="77"/>
              </a:rPr>
              <a:t>you receive more than just the software</a:t>
            </a:r>
          </a:p>
        </p:txBody>
      </p:sp>
    </p:spTree>
    <p:extLst>
      <p:ext uri="{BB962C8B-B14F-4D97-AF65-F5344CB8AC3E}">
        <p14:creationId xmlns:p14="http://schemas.microsoft.com/office/powerpoint/2010/main" val="365914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8EAEB-BACC-400A-B557-F4157F9B4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b="1"/>
              <a:t>Motivation for Automation</a:t>
            </a:r>
          </a:p>
        </p:txBody>
      </p:sp>
      <p:cxnSp>
        <p:nvCxnSpPr>
          <p:cNvPr id="2064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97B0C-F7C4-4904-82F9-D9CB35CB7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en-US" sz="1800"/>
              <a:t>Reduce hands-on steps</a:t>
            </a:r>
          </a:p>
          <a:p>
            <a:r>
              <a:rPr lang="en-US" sz="1800"/>
              <a:t>Remove chance for human error</a:t>
            </a:r>
          </a:p>
          <a:p>
            <a:r>
              <a:rPr lang="en-US" sz="1800"/>
              <a:t>Increase throughput of the lab</a:t>
            </a:r>
          </a:p>
          <a:p>
            <a:r>
              <a:rPr lang="en-US" sz="1800"/>
              <a:t>Maximize the time spent by lab personnel on interpretation  </a:t>
            </a:r>
          </a:p>
        </p:txBody>
      </p:sp>
      <p:pic>
        <p:nvPicPr>
          <p:cNvPr id="2050" name="Picture 2" descr="https://img.pngio.com/automation-icon-png-6-png-image-automation-png-500_500.png">
            <a:extLst>
              <a:ext uri="{FF2B5EF4-FFF2-40B4-BE49-F238E27FC236}">
                <a16:creationId xmlns:a16="http://schemas.microsoft.com/office/drawing/2014/main" id="{4FB43B5F-E020-4CDD-8F3C-F002843AF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5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66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Click="0" advTm="30000"/>
    </mc:Choice>
    <mc:Fallback xmlns="">
      <p:transition spd="slow" advClick="0" advTm="3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8EAEB-BACC-400A-B557-F4157F9B4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b="1"/>
              <a:t>Outline</a:t>
            </a: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97B0C-F7C4-4904-82F9-D9CB35CB7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en-US" sz="1800"/>
              <a:t>Review NGS gene panel analysis process</a:t>
            </a:r>
          </a:p>
          <a:p>
            <a:r>
              <a:rPr lang="en-US" sz="1800"/>
              <a:t>Discuss strategies &amp; guidelines to automate each step</a:t>
            </a:r>
          </a:p>
          <a:p>
            <a:r>
              <a:rPr lang="en-US" sz="1800"/>
              <a:t>Example automated pipeline demonstration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2477D5-33AC-4330-832F-77C4485D5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882" y="870169"/>
            <a:ext cx="5729737" cy="572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5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Click="0" advTm="30000"/>
    </mc:Choice>
    <mc:Fallback xmlns="">
      <p:transition spd="slow" advClick="0" advTm="30000"/>
    </mc:Fallback>
  </mc:AlternateContent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Ligh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GHI Font">
      <a:majorFont>
        <a:latin typeface="Montserrat Medium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E0F746B09BE14CBA73D8A3A2A409ED" ma:contentTypeVersion="8" ma:contentTypeDescription="Create a new document." ma:contentTypeScope="" ma:versionID="9fc6c6abc08363eddf32a117e2da6188">
  <xsd:schema xmlns:xsd="http://www.w3.org/2001/XMLSchema" xmlns:xs="http://www.w3.org/2001/XMLSchema" xmlns:p="http://schemas.microsoft.com/office/2006/metadata/properties" xmlns:ns2="f7c051ea-b342-4391-a878-7512ad7ef212" xmlns:ns3="72df4333-4878-470e-8d08-6c73b525a887" targetNamespace="http://schemas.microsoft.com/office/2006/metadata/properties" ma:root="true" ma:fieldsID="0df2b0e556504b66b37f27dd13fee901" ns2:_="" ns3:_="">
    <xsd:import namespace="f7c051ea-b342-4391-a878-7512ad7ef212"/>
    <xsd:import namespace="72df4333-4878-470e-8d08-6c73b525a88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c051ea-b342-4391-a878-7512ad7ef21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df4333-4878-470e-8d08-6c73b525a8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850A3A-BAC0-496B-BB19-887C41B27B51}">
  <ds:schemaRefs>
    <ds:schemaRef ds:uri="http://schemas.openxmlformats.org/package/2006/metadata/core-properties"/>
    <ds:schemaRef ds:uri="http://schemas.microsoft.com/office/2006/documentManagement/types"/>
    <ds:schemaRef ds:uri="f7c051ea-b342-4391-a878-7512ad7ef212"/>
    <ds:schemaRef ds:uri="http://purl.org/dc/elements/1.1/"/>
    <ds:schemaRef ds:uri="http://schemas.microsoft.com/office/2006/metadata/properties"/>
    <ds:schemaRef ds:uri="72df4333-4878-470e-8d08-6c73b525a887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22824A2-3A67-42AB-92D1-0D7E813164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DA55B4-E181-40F0-816A-9F20A7C083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c051ea-b342-4391-a878-7512ad7ef212"/>
    <ds:schemaRef ds:uri="72df4333-4878-470e-8d08-6c73b525a8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834</Words>
  <Application>Microsoft Office PowerPoint</Application>
  <PresentationFormat>Widescreen</PresentationFormat>
  <Paragraphs>215</Paragraphs>
  <Slides>27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Montserrat Light</vt:lpstr>
      <vt:lpstr>Montserrat</vt:lpstr>
      <vt:lpstr>Courier New</vt:lpstr>
      <vt:lpstr>Montserrat ExtraLight</vt:lpstr>
      <vt:lpstr>Arial</vt:lpstr>
      <vt:lpstr>Calibri</vt:lpstr>
      <vt:lpstr>Montserrat Medium</vt:lpstr>
      <vt:lpstr>1_Custom Design</vt:lpstr>
      <vt:lpstr>Custom Design</vt:lpstr>
      <vt:lpstr>Automating NGS Gene Panel Analysis Workflows</vt:lpstr>
      <vt:lpstr>PowerPoint Presentation</vt:lpstr>
      <vt:lpstr>NIH Grant Funding Acknowledgments</vt:lpstr>
      <vt:lpstr>PowerPoint Presentation</vt:lpstr>
      <vt:lpstr>Cited in 1,000s of Peer-Reviewed Publications</vt:lpstr>
      <vt:lpstr>Over 400 Customers Globally</vt:lpstr>
      <vt:lpstr>When you choose Golden Helix, you receive more than just the software</vt:lpstr>
      <vt:lpstr>Motivation for Automation</vt:lpstr>
      <vt:lpstr>Outline</vt:lpstr>
      <vt:lpstr>NGS Analysis Process</vt:lpstr>
      <vt:lpstr>PowerPoint Presentation</vt:lpstr>
      <vt:lpstr>VarSeq Suite</vt:lpstr>
      <vt:lpstr>Raw Seq Data ➜ FASTQ</vt:lpstr>
      <vt:lpstr>FASTQ ➜ BAM + VCF</vt:lpstr>
      <vt:lpstr>BAM ➜ Called CNVs</vt:lpstr>
      <vt:lpstr>CNV Filtering and Analysis</vt:lpstr>
      <vt:lpstr>VCF ➜ Prioritized Variants</vt:lpstr>
      <vt:lpstr>ACMG Scoring Variants</vt:lpstr>
      <vt:lpstr>Clinical Report</vt:lpstr>
      <vt:lpstr>Automation Guidelines and Strategies</vt:lpstr>
      <vt:lpstr>Automation Demo</vt:lpstr>
      <vt:lpstr>Automated Pipeline Components</vt:lpstr>
      <vt:lpstr>Hand-On Steps</vt:lpstr>
      <vt:lpstr>NIH Grant Funding Acknowledgments</vt:lpstr>
      <vt:lpstr>PowerPoint Presentation</vt:lpstr>
      <vt:lpstr>GHI Updates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Automating NGS Gene Panel Analysis Workflows</dc:title>
  <dc:creator>Gabe F. Rudy</dc:creator>
  <cp:lastModifiedBy>Delaina Hawkins</cp:lastModifiedBy>
  <cp:revision>2</cp:revision>
  <dcterms:created xsi:type="dcterms:W3CDTF">2019-03-12T21:38:13Z</dcterms:created>
  <dcterms:modified xsi:type="dcterms:W3CDTF">2019-03-13T15:08:40Z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0x01010050E0F746B09BE14CBA73D8A3A2A409ED</vt:lpwstr>
  </property>
</Properties>
</file>